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1332" r:id="rId6"/>
    <p:sldId id="535" r:id="rId7"/>
    <p:sldId id="1333" r:id="rId8"/>
    <p:sldId id="1334" r:id="rId9"/>
    <p:sldId id="956" r:id="rId10"/>
    <p:sldId id="902" r:id="rId11"/>
    <p:sldId id="955" r:id="rId12"/>
    <p:sldId id="954" r:id="rId13"/>
    <p:sldId id="1336" r:id="rId14"/>
    <p:sldId id="1337" r:id="rId15"/>
    <p:sldId id="1338" r:id="rId16"/>
    <p:sldId id="1335" r:id="rId17"/>
    <p:sldId id="1331" r:id="rId18"/>
    <p:sldId id="130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EA7A00-3F33-736F-8241-20B25A140A6A}" name="Jackie Ramirez" initials="JR" userId="S::jramirez@wrd.org::08e311a6-29bc-46f2-aec8-81eb03e11b4d" providerId="AD"/>
  <p188:author id="{1D0B883B-CE43-B6A7-CD98-715DC98524B0}" name="Brian Partington" initials="BP" userId="S::bpartington@wrd.org::723ec6d4-8ed6-4501-bc4e-60ffc7cdf375" providerId="AD"/>
  <p188:author id="{8D7AA0C6-543D-3DD3-AA05-8D45CFD983B2}" name="Esther Rojas" initials="ER" userId="S::erojas@wrd.org::e99fffe3-3d7f-4ff7-aa4b-9faa6f950e7a" providerId="AD"/>
  <p188:author id="{7388F5C6-B568-7EC9-CF0D-83B9B3ABD417}" name="Binhyen Bui" initials="BB" userId="S::bbui@wrd.org::54df9d8d-bea0-4c14-b552-e51645cfae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Lue" initials="EL" lastIdx="1" clrIdx="0">
    <p:extLst>
      <p:ext uri="{19B8F6BF-5375-455C-9EA6-DF929625EA0E}">
        <p15:presenceInfo xmlns:p15="http://schemas.microsoft.com/office/powerpoint/2012/main" userId="S-1-5-21-1323445851-831671988-526660263-74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5FF"/>
    <a:srgbClr val="9BE5E1"/>
    <a:srgbClr val="46C0EF"/>
    <a:srgbClr val="D6BBEB"/>
    <a:srgbClr val="288CC6"/>
    <a:srgbClr val="0D4F7C"/>
    <a:srgbClr val="325277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34" autoAdjust="0"/>
  </p:normalViewPr>
  <p:slideViewPr>
    <p:cSldViewPr snapToGrid="0">
      <p:cViewPr varScale="1">
        <p:scale>
          <a:sx n="82" d="100"/>
          <a:sy n="82" d="100"/>
        </p:scale>
        <p:origin x="91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Rojas" userId="S::erojas@wrd.org::e99fffe3-3d7f-4ff7-aa4b-9faa6f950e7a" providerId="AD" clId="Web-{04579620-64F3-916C-13B4-686CCC51055D}"/>
    <pc:docChg chg="delSld modSld">
      <pc:chgData name="Esther Rojas" userId="S::erojas@wrd.org::e99fffe3-3d7f-4ff7-aa4b-9faa6f950e7a" providerId="AD" clId="Web-{04579620-64F3-916C-13B4-686CCC51055D}" dt="2025-12-16T17:43:47.598" v="5" actId="20577"/>
      <pc:docMkLst>
        <pc:docMk/>
      </pc:docMkLst>
      <pc:sldChg chg="modSp">
        <pc:chgData name="Esther Rojas" userId="S::erojas@wrd.org::e99fffe3-3d7f-4ff7-aa4b-9faa6f950e7a" providerId="AD" clId="Web-{04579620-64F3-916C-13B4-686CCC51055D}" dt="2025-12-16T17:43:47.598" v="5" actId="20577"/>
        <pc:sldMkLst>
          <pc:docMk/>
          <pc:sldMk cId="1535542047" sldId="1336"/>
        </pc:sldMkLst>
        <pc:spChg chg="mod">
          <ac:chgData name="Esther Rojas" userId="S::erojas@wrd.org::e99fffe3-3d7f-4ff7-aa4b-9faa6f950e7a" providerId="AD" clId="Web-{04579620-64F3-916C-13B4-686CCC51055D}" dt="2025-12-16T17:43:47.598" v="5" actId="20577"/>
          <ac:spMkLst>
            <pc:docMk/>
            <pc:sldMk cId="1535542047" sldId="1336"/>
            <ac:spMk id="3" creationId="{08E39FF3-C5AA-CFEE-EBED-41E584D552D3}"/>
          </ac:spMkLst>
        </pc:spChg>
      </pc:sldChg>
    </pc:docChg>
  </pc:docChgLst>
  <pc:docChgLst>
    <pc:chgData name="Esther Rojas" userId="S::erojas@wrd.org::e99fffe3-3d7f-4ff7-aa4b-9faa6f950e7a" providerId="AD" clId="Web-{A9493E4D-831B-A07F-108C-A2D035645C4B}"/>
    <pc:docChg chg="modSld">
      <pc:chgData name="Esther Rojas" userId="S::erojas@wrd.org::e99fffe3-3d7f-4ff7-aa4b-9faa6f950e7a" providerId="AD" clId="Web-{A9493E4D-831B-A07F-108C-A2D035645C4B}" dt="2025-12-16T23:07:15.809" v="17" actId="20577"/>
      <pc:docMkLst>
        <pc:docMk/>
      </pc:docMkLst>
      <pc:sldChg chg="modSp">
        <pc:chgData name="Esther Rojas" userId="S::erojas@wrd.org::e99fffe3-3d7f-4ff7-aa4b-9faa6f950e7a" providerId="AD" clId="Web-{A9493E4D-831B-A07F-108C-A2D035645C4B}" dt="2025-12-16T23:06:32.512" v="8" actId="1076"/>
        <pc:sldMkLst>
          <pc:docMk/>
          <pc:sldMk cId="1535542047" sldId="1336"/>
        </pc:sldMkLst>
        <pc:spChg chg="mod">
          <ac:chgData name="Esther Rojas" userId="S::erojas@wrd.org::e99fffe3-3d7f-4ff7-aa4b-9faa6f950e7a" providerId="AD" clId="Web-{A9493E4D-831B-A07F-108C-A2D035645C4B}" dt="2025-12-16T23:06:32.512" v="8" actId="1076"/>
          <ac:spMkLst>
            <pc:docMk/>
            <pc:sldMk cId="1535542047" sldId="1336"/>
            <ac:spMk id="3" creationId="{08E39FF3-C5AA-CFEE-EBED-41E584D552D3}"/>
          </ac:spMkLst>
        </pc:spChg>
        <pc:picChg chg="mod">
          <ac:chgData name="Esther Rojas" userId="S::erojas@wrd.org::e99fffe3-3d7f-4ff7-aa4b-9faa6f950e7a" providerId="AD" clId="Web-{A9493E4D-831B-A07F-108C-A2D035645C4B}" dt="2025-12-16T23:06:26.965" v="6" actId="1076"/>
          <ac:picMkLst>
            <pc:docMk/>
            <pc:sldMk cId="1535542047" sldId="1336"/>
            <ac:picMk id="6" creationId="{483E337A-45EC-A562-5CAD-56C4AF2E7807}"/>
          </ac:picMkLst>
        </pc:picChg>
      </pc:sldChg>
      <pc:sldChg chg="modSp">
        <pc:chgData name="Esther Rojas" userId="S::erojas@wrd.org::e99fffe3-3d7f-4ff7-aa4b-9faa6f950e7a" providerId="AD" clId="Web-{A9493E4D-831B-A07F-108C-A2D035645C4B}" dt="2025-12-16T23:06:50.231" v="12" actId="20577"/>
        <pc:sldMkLst>
          <pc:docMk/>
          <pc:sldMk cId="1058703401" sldId="1337"/>
        </pc:sldMkLst>
        <pc:spChg chg="mod">
          <ac:chgData name="Esther Rojas" userId="S::erojas@wrd.org::e99fffe3-3d7f-4ff7-aa4b-9faa6f950e7a" providerId="AD" clId="Web-{A9493E4D-831B-A07F-108C-A2D035645C4B}" dt="2025-12-16T23:06:50.231" v="12" actId="20577"/>
          <ac:spMkLst>
            <pc:docMk/>
            <pc:sldMk cId="1058703401" sldId="1337"/>
            <ac:spMk id="3" creationId="{D75A19D4-D58F-66BD-0649-1673C336F7F7}"/>
          </ac:spMkLst>
        </pc:spChg>
      </pc:sldChg>
      <pc:sldChg chg="modSp">
        <pc:chgData name="Esther Rojas" userId="S::erojas@wrd.org::e99fffe3-3d7f-4ff7-aa4b-9faa6f950e7a" providerId="AD" clId="Web-{A9493E4D-831B-A07F-108C-A2D035645C4B}" dt="2025-12-16T23:07:15.809" v="17" actId="20577"/>
        <pc:sldMkLst>
          <pc:docMk/>
          <pc:sldMk cId="3792699068" sldId="1338"/>
        </pc:sldMkLst>
        <pc:spChg chg="mod">
          <ac:chgData name="Esther Rojas" userId="S::erojas@wrd.org::e99fffe3-3d7f-4ff7-aa4b-9faa6f950e7a" providerId="AD" clId="Web-{A9493E4D-831B-A07F-108C-A2D035645C4B}" dt="2025-12-16T23:07:15.809" v="17" actId="20577"/>
          <ac:spMkLst>
            <pc:docMk/>
            <pc:sldMk cId="3792699068" sldId="1338"/>
            <ac:spMk id="6" creationId="{616EB066-1031-5B31-238E-2E3FC401F15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rd.local\wrd\Projects\042%20Watermaster\0420000%20-%20General\Production%20Trends\3%20Year%20Production%20Forecast%202025-2028\2025-2028%20Production%20Tren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rd.local\wrd\Projects\042%20Watermaster\0420000%20-%20General\Production%20Trends\3%20Year%20Production%20Forecast%202025-2028\2025-2028%20Production%20Trend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rd.local\wrd\Projects\042%20Watermaster\0420000%20-%20General\Production%20Trends\3%20Year%20Production%20Forecast%202025-2028\2025-2028%20Production%20Trend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rd.local\wrd\Projects\042%20Watermaster\0420000%20-%20General\Production%20Trends\3%20Year%20Production%20Forecast%202025-2028\2025-2028%20Production%20Trend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sng" strike="noStrike" kern="1200" spc="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r>
              <a:rPr lang="en-US" sz="2500" b="0" i="0" u="sng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Forecast Survey Responses</a:t>
            </a:r>
          </a:p>
        </c:rich>
      </c:tx>
      <c:layout>
        <c:manualLayout>
          <c:xMode val="edge"/>
          <c:yMode val="edge"/>
          <c:x val="0.171980156862758"/>
          <c:y val="5.2988608616297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sng" strike="noStrike" kern="1200" spc="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rgbClr val="288CC6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rgbClr val="288CC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36-49BE-AA9D-94FC5926354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rgbClr val="288CC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36-49BE-AA9D-94FC5926354C}"/>
              </c:ext>
            </c:extLst>
          </c:dPt>
          <c:dLbls>
            <c:dLbl>
              <c:idx val="0"/>
              <c:layout>
                <c:manualLayout>
                  <c:x val="-0.15500211459163563"/>
                  <c:y val="6.92831232757010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36-49BE-AA9D-94FC5926354C}"/>
                </c:ext>
              </c:extLst>
            </c:dLbl>
            <c:dLbl>
              <c:idx val="1"/>
              <c:layout>
                <c:manualLayout>
                  <c:x val="0.18166914505901371"/>
                  <c:y val="-0.126272633900729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36-49BE-AA9D-94FC592635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production!$E$85:$E$86</c:f>
              <c:strCache>
                <c:ptCount val="2"/>
                <c:pt idx="0">
                  <c:v>Non Responses</c:v>
                </c:pt>
                <c:pt idx="1">
                  <c:v>Responses</c:v>
                </c:pt>
              </c:strCache>
            </c:strRef>
          </c:cat>
          <c:val>
            <c:numRef>
              <c:f>production!$F$85:$F$86</c:f>
              <c:numCache>
                <c:formatCode>General</c:formatCode>
                <c:ptCount val="2"/>
                <c:pt idx="0">
                  <c:v>32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36-49BE-AA9D-94FC59263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6361715651281896E-2"/>
          <c:y val="0.45339878475464307"/>
          <c:w val="0.33959569139421197"/>
          <c:h val="0.12486148352248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28956473761016"/>
          <c:y val="8.5487142548711856E-2"/>
          <c:w val="0.85786334173847134"/>
          <c:h val="0.814661831336085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Charts!$A$11</c:f>
              <c:strCache>
                <c:ptCount val="1"/>
                <c:pt idx="0">
                  <c:v>Actual APA/AR Production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4-4566-BAAB-7BC74AAE36A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C4-4566-BAAB-7BC74AAE36AF}"/>
              </c:ext>
            </c:extLst>
          </c:dPt>
          <c:dLbls>
            <c:dLbl>
              <c:idx val="0"/>
              <c:layout>
                <c:manualLayout>
                  <c:x val="-2.9656156711538534E-3"/>
                  <c:y val="-6.763287596822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C4-4566-BAAB-7BC74AAE36AF}"/>
                </c:ext>
              </c:extLst>
            </c:dLbl>
            <c:dLbl>
              <c:idx val="1"/>
              <c:layout>
                <c:manualLayout>
                  <c:x val="-1.0568033375400545E-2"/>
                  <c:y val="-9.4656289938588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4-4566-BAAB-7BC74AAE36AF}"/>
                </c:ext>
              </c:extLst>
            </c:dLbl>
            <c:dLbl>
              <c:idx val="2"/>
              <c:layout>
                <c:manualLayout>
                  <c:x val="-5.0211759198636142E-3"/>
                  <c:y val="-8.002581477896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C4-4566-BAAB-7BC74AAE3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dk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Charts!$B$10:$G$10</c:f>
              <c:strCache>
                <c:ptCount val="6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2025-26</c:v>
                </c:pt>
                <c:pt idx="4">
                  <c:v>2026-27</c:v>
                </c:pt>
                <c:pt idx="5">
                  <c:v>2027-28</c:v>
                </c:pt>
              </c:strCache>
            </c:strRef>
          </c:cat>
          <c:val>
            <c:numRef>
              <c:f>Charts!$B$11:$G$11</c:f>
              <c:numCache>
                <c:formatCode>_(* #,##0_);_(* \(#,##0\);_(* "-"??_);_(@_)</c:formatCode>
                <c:ptCount val="6"/>
                <c:pt idx="0">
                  <c:v>175643.55000000008</c:v>
                </c:pt>
                <c:pt idx="1">
                  <c:v>168409.22999999998</c:v>
                </c:pt>
                <c:pt idx="2">
                  <c:v>170834.84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C4-4566-BAAB-7BC74AAE36AF}"/>
            </c:ext>
          </c:extLst>
        </c:ser>
        <c:ser>
          <c:idx val="1"/>
          <c:order val="1"/>
          <c:tx>
            <c:strRef>
              <c:f>Charts!$A$12</c:f>
              <c:strCache>
                <c:ptCount val="1"/>
                <c:pt idx="0">
                  <c:v>Projected APA/AR Production</c:v>
                </c:pt>
              </c:strCache>
            </c:strRef>
          </c:tx>
          <c:spPr>
            <a:solidFill>
              <a:srgbClr val="00B0F0"/>
            </a:solidFill>
            <a:ln w="19050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C4-4566-BAAB-7BC74AAE36A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666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C4-4566-BAAB-7BC74AAE36AF}"/>
              </c:ext>
            </c:extLst>
          </c:dPt>
          <c:dLbls>
            <c:dLbl>
              <c:idx val="2"/>
              <c:layout>
                <c:manualLayout>
                  <c:x val="-1.0873798512515814E-16"/>
                  <c:y val="-0.10356284132634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C4-4566-BAAB-7BC74AAE36AF}"/>
                </c:ext>
              </c:extLst>
            </c:dLbl>
            <c:dLbl>
              <c:idx val="3"/>
              <c:layout>
                <c:manualLayout>
                  <c:x val="-3.9698128485170531E-3"/>
                  <c:y val="-8.044261166289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C4-4566-BAAB-7BC74AAE36AF}"/>
                </c:ext>
              </c:extLst>
            </c:dLbl>
            <c:dLbl>
              <c:idx val="4"/>
              <c:layout>
                <c:manualLayout>
                  <c:x val="1.0042351839725755E-3"/>
                  <c:y val="-7.873507583091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C4-4566-BAAB-7BC74AAE36AF}"/>
                </c:ext>
              </c:extLst>
            </c:dLbl>
            <c:dLbl>
              <c:idx val="5"/>
              <c:layout>
                <c:manualLayout>
                  <c:x val="4.0169407358908909E-3"/>
                  <c:y val="-7.873507583091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C4-4566-BAAB-7BC74AAE3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dk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Charts!$B$10:$G$10</c:f>
              <c:strCache>
                <c:ptCount val="6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2025-26</c:v>
                </c:pt>
                <c:pt idx="4">
                  <c:v>2026-27</c:v>
                </c:pt>
                <c:pt idx="5">
                  <c:v>2027-28</c:v>
                </c:pt>
              </c:strCache>
            </c:strRef>
          </c:cat>
          <c:val>
            <c:numRef>
              <c:f>Charts!$B$12:$G$12</c:f>
              <c:numCache>
                <c:formatCode>General</c:formatCode>
                <c:ptCount val="6"/>
                <c:pt idx="3" formatCode="_(* #,##0_);_(* \(#,##0\);_(* &quot;-&quot;??_);_(@_)">
                  <c:v>175732.85666666666</c:v>
                </c:pt>
                <c:pt idx="4" formatCode="_(* #,##0_);_(* \(#,##0\);_(* &quot;-&quot;??_);_(@_)">
                  <c:v>177769.72666666665</c:v>
                </c:pt>
                <c:pt idx="5" formatCode="_(* #,##0_);_(* \(#,##0\);_(* &quot;-&quot;??_);_(@_)">
                  <c:v>177505.27666666667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C4-4566-BAAB-7BC74AAE36AF}"/>
            </c:ext>
          </c:extLst>
        </c:ser>
        <c:ser>
          <c:idx val="2"/>
          <c:order val="2"/>
          <c:tx>
            <c:strRef>
              <c:f>Charts!$A$13</c:f>
              <c:strCache>
                <c:ptCount val="1"/>
                <c:pt idx="0">
                  <c:v>Actual Storage Withdrawals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0C4-4566-BAAB-7BC74AAE36A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0C4-4566-BAAB-7BC74AAE36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dk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Charts!$B$10:$G$10</c:f>
              <c:strCache>
                <c:ptCount val="6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2025-26</c:v>
                </c:pt>
                <c:pt idx="4">
                  <c:v>2026-27</c:v>
                </c:pt>
                <c:pt idx="5">
                  <c:v>2027-28</c:v>
                </c:pt>
              </c:strCache>
            </c:strRef>
          </c:cat>
          <c:val>
            <c:numRef>
              <c:f>Charts!$B$13:$G$13</c:f>
              <c:numCache>
                <c:formatCode>_(* #,##0_);_(* \(#,##0\);_(* "-"??_);_(@_)</c:formatCode>
                <c:ptCount val="6"/>
                <c:pt idx="0">
                  <c:v>18550.05</c:v>
                </c:pt>
                <c:pt idx="1">
                  <c:v>26466.839999999997</c:v>
                </c:pt>
                <c:pt idx="2">
                  <c:v>40664.579999999994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0C4-4566-BAAB-7BC74AAE36AF}"/>
            </c:ext>
          </c:extLst>
        </c:ser>
        <c:ser>
          <c:idx val="3"/>
          <c:order val="3"/>
          <c:tx>
            <c:strRef>
              <c:f>Charts!$A$14</c:f>
              <c:strCache>
                <c:ptCount val="1"/>
                <c:pt idx="0">
                  <c:v>Projected Storage Withdrawals (Nov 25)</c:v>
                </c:pt>
              </c:strCache>
            </c:strRef>
          </c:tx>
          <c:spPr>
            <a:solidFill>
              <a:srgbClr val="9BE5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BE5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C4-4566-BAAB-7BC74AAE36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dk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Charts!$B$10:$G$10</c:f>
              <c:strCache>
                <c:ptCount val="6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2025-26</c:v>
                </c:pt>
                <c:pt idx="4">
                  <c:v>2026-27</c:v>
                </c:pt>
                <c:pt idx="5">
                  <c:v>2027-28</c:v>
                </c:pt>
              </c:strCache>
            </c:strRef>
          </c:cat>
          <c:val>
            <c:numRef>
              <c:f>Charts!$B$14:$G$14</c:f>
              <c:numCache>
                <c:formatCode>General</c:formatCode>
                <c:ptCount val="6"/>
                <c:pt idx="3" formatCode="_(* #,##0_);_(* \(#,##0\);_(* &quot;-&quot;??_);_(@_)">
                  <c:v>38268.339999999997</c:v>
                </c:pt>
                <c:pt idx="4" formatCode="_(* #,##0_);_(* \(#,##0\);_(* &quot;-&quot;??_);_(@_)">
                  <c:v>38335.579999999994</c:v>
                </c:pt>
                <c:pt idx="5" formatCode="_(* #,##0_);_(* \(#,##0\);_(* &quot;-&quot;??_);_(@_)">
                  <c:v>41185.579999999994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C4-4566-BAAB-7BC74AAE3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656781055"/>
        <c:axId val="490960879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Charts!$A$15</c15:sqref>
                        </c15:formulaRef>
                      </c:ext>
                    </c:extLst>
                    <c:strCache>
                      <c:ptCount val="1"/>
                      <c:pt idx="0">
                        <c:v>Actual Total Production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Charts!$B$15:$G$15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194193.60000000006</c:v>
                      </c:pt>
                      <c:pt idx="1">
                        <c:v>194876.06999999998</c:v>
                      </c:pt>
                      <c:pt idx="2">
                        <c:v>211499.41999999998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C-60C4-4566-BAAB-7BC74AAE36AF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8"/>
          <c:order val="8"/>
          <c:tx>
            <c:strRef>
              <c:f>Charts!$A$19</c:f>
              <c:strCache>
                <c:ptCount val="1"/>
                <c:pt idx="0">
                  <c:v>Total Production (Line)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3688804051008773E-2"/>
                  <c:y val="-3.5895153808379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0C4-4566-BAAB-7BC74AAE36AF}"/>
                </c:ext>
              </c:extLst>
            </c:dLbl>
            <c:dLbl>
              <c:idx val="1"/>
              <c:layout>
                <c:manualLayout>
                  <c:x val="-5.0409395795222564E-2"/>
                  <c:y val="-3.556320432032800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6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0C4-4566-BAAB-7BC74AAE36AF}"/>
                </c:ext>
              </c:extLst>
            </c:dLbl>
            <c:dLbl>
              <c:idx val="2"/>
              <c:layout>
                <c:manualLayout>
                  <c:x val="-5.2874203152207061E-2"/>
                  <c:y val="-1.794807897053445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6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0C4-4566-BAAB-7BC74AAE36AF}"/>
                </c:ext>
              </c:extLst>
            </c:dLbl>
            <c:dLbl>
              <c:idx val="3"/>
              <c:layout>
                <c:manualLayout>
                  <c:x val="-5.1628091943052574E-2"/>
                  <c:y val="-2.697947457705788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6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0C4-4566-BAAB-7BC74AAE36AF}"/>
                </c:ext>
              </c:extLst>
            </c:dLbl>
            <c:dLbl>
              <c:idx val="4"/>
              <c:layout>
                <c:manualLayout>
                  <c:x val="-5.0798801664943397E-2"/>
                  <c:y val="-3.357873153756727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6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0C4-4566-BAAB-7BC74AAE36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0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Charts!$B$10:$G$10</c:f>
              <c:strCache>
                <c:ptCount val="6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2025-26</c:v>
                </c:pt>
                <c:pt idx="4">
                  <c:v>2026-27</c:v>
                </c:pt>
                <c:pt idx="5">
                  <c:v>2027-28</c:v>
                </c:pt>
              </c:strCache>
            </c:strRef>
          </c:cat>
          <c:val>
            <c:numRef>
              <c:f>Charts!$B$19:$G$19</c:f>
              <c:numCache>
                <c:formatCode>_(* #,##0_);_(* \(#,##0\);_(* "-"??_);_(@_)</c:formatCode>
                <c:ptCount val="6"/>
                <c:pt idx="0">
                  <c:v>194193.60000000006</c:v>
                </c:pt>
                <c:pt idx="1">
                  <c:v>194876.06999999998</c:v>
                </c:pt>
                <c:pt idx="2">
                  <c:v>211499.41999999998</c:v>
                </c:pt>
                <c:pt idx="3">
                  <c:v>214001.19666666666</c:v>
                </c:pt>
                <c:pt idx="4">
                  <c:v>216105.30666666664</c:v>
                </c:pt>
                <c:pt idx="5">
                  <c:v>218690.85666666666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60C4-4566-BAAB-7BC74AAE36AF}"/>
            </c:ext>
          </c:extLst>
        </c:ser>
        <c:ser>
          <c:idx val="10"/>
          <c:order val="10"/>
          <c:tx>
            <c:strRef>
              <c:f>Charts!$A$21</c:f>
              <c:strCache>
                <c:ptCount val="1"/>
                <c:pt idx="0">
                  <c:v>Storage Production (Line)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Charts!$B$10:$G$10</c:f>
              <c:strCache>
                <c:ptCount val="6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2025-26</c:v>
                </c:pt>
                <c:pt idx="4">
                  <c:v>2026-27</c:v>
                </c:pt>
                <c:pt idx="5">
                  <c:v>2027-28</c:v>
                </c:pt>
              </c:strCache>
            </c:strRef>
          </c:cat>
          <c:val>
            <c:numRef>
              <c:f>Charts!$B$21:$G$21</c:f>
              <c:numCache>
                <c:formatCode>_(* #,##0_);_(* \(#,##0\);_(* "-"??_);_(@_)</c:formatCode>
                <c:ptCount val="6"/>
                <c:pt idx="0">
                  <c:v>18550.05</c:v>
                </c:pt>
                <c:pt idx="1">
                  <c:v>26466.839999999997</c:v>
                </c:pt>
                <c:pt idx="2">
                  <c:v>40664.579999999994</c:v>
                </c:pt>
                <c:pt idx="3">
                  <c:v>38268.339999999997</c:v>
                </c:pt>
                <c:pt idx="4">
                  <c:v>38335.579999999994</c:v>
                </c:pt>
                <c:pt idx="5">
                  <c:v>41185.579999999994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0C4-4566-BAAB-7BC74AAE3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6781055"/>
        <c:axId val="490960879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Charts!$A$16</c15:sqref>
                        </c15:formulaRef>
                      </c:ext>
                    </c:extLst>
                    <c:strCache>
                      <c:ptCount val="1"/>
                      <c:pt idx="0">
                        <c:v>Projected Total Production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Charts!$B$16:$G$16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_(* #,##0_);_(* \(#,##0\);_(* &quot;-&quot;??_);_(@_)">
                        <c:v>214001.19666666666</c:v>
                      </c:pt>
                      <c:pt idx="4" formatCode="_(* #,##0_);_(* \(#,##0\);_(* &quot;-&quot;??_);_(@_)">
                        <c:v>216105.30666666664</c:v>
                      </c:pt>
                      <c:pt idx="5" formatCode="_(* #,##0_);_(* \(#,##0\);_(* &quot;-&quot;??_);_(@_)">
                        <c:v>218690.85666666666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D-60C4-4566-BAAB-7BC74AAE36AF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Charts!$A$17</c15:sqref>
                        </c15:formulaRef>
                      </c:ext>
                    </c:extLst>
                    <c:strCache>
                      <c:ptCount val="1"/>
                      <c:pt idx="0">
                        <c:v>Actual Carryover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Charts!$B$17:$G$17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30175.930000000004</c:v>
                      </c:pt>
                      <c:pt idx="1">
                        <c:v>38041.22</c:v>
                      </c:pt>
                      <c:pt idx="2">
                        <c:v>41687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60C4-4566-BAAB-7BC74AAE36AF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Charts!$A$18</c15:sqref>
                        </c15:formulaRef>
                      </c:ext>
                    </c:extLst>
                    <c:strCache>
                      <c:ptCount val="1"/>
                      <c:pt idx="0">
                        <c:v>Projected Carryover (Nov 25)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Charts!$B$18:$G$18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_(* #,##0_);_(* \(#,##0\);_(* &quot;-&quot;??_);_(@_)">
                        <c:v>37293.46</c:v>
                      </c:pt>
                      <c:pt idx="4" formatCode="_(* #,##0_);_(* \(#,##0\);_(* &quot;-&quot;??_);_(@_)">
                        <c:v>39746.259999999995</c:v>
                      </c:pt>
                      <c:pt idx="5" formatCode="_(* #,##0_);_(* \(#,##0\);_(* &quot;-&quot;??_);_(@_)">
                        <c:v>42251.259999999995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60C4-4566-BAAB-7BC74AAE36A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Charts!$A$20</c15:sqref>
                        </c15:formulaRef>
                      </c:ext>
                    </c:extLst>
                    <c:strCache>
                      <c:ptCount val="1"/>
                      <c:pt idx="0">
                        <c:v>Carryover Conversion (Line)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Charts!$B$20:$G$20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30175.930000000004</c:v>
                      </c:pt>
                      <c:pt idx="1">
                        <c:v>38041.22</c:v>
                      </c:pt>
                      <c:pt idx="2">
                        <c:v>41687</c:v>
                      </c:pt>
                      <c:pt idx="3">
                        <c:v>37293.46</c:v>
                      </c:pt>
                      <c:pt idx="4">
                        <c:v>39746.259999999995</c:v>
                      </c:pt>
                      <c:pt idx="5">
                        <c:v>42251.259999999995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60C4-4566-BAAB-7BC74AAE36AF}"/>
                  </c:ext>
                </c:extLst>
              </c15:ser>
            </c15:filteredLineSeries>
          </c:ext>
        </c:extLst>
      </c:lineChart>
      <c:catAx>
        <c:axId val="65678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dk1"/>
                </a:solidFill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0960879"/>
        <c:crosses val="autoZero"/>
        <c:auto val="1"/>
        <c:lblAlgn val="ctr"/>
        <c:lblOffset val="100"/>
        <c:noMultiLvlLbl val="0"/>
      </c:catAx>
      <c:valAx>
        <c:axId val="490960879"/>
        <c:scaling>
          <c:orientation val="minMax"/>
          <c:max val="240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r>
                  <a:rPr lang="en-US" sz="1200" dirty="0">
                    <a:latin typeface="Avenir Next LT Pro Demi" panose="020B0704020202020204" pitchFamily="34" charset="0"/>
                  </a:rPr>
                  <a:t>AF</a:t>
                </a:r>
              </a:p>
            </c:rich>
          </c:tx>
          <c:layout>
            <c:manualLayout>
              <c:xMode val="edge"/>
              <c:yMode val="edge"/>
              <c:x val="4.1297511883838381E-3"/>
              <c:y val="0.432490539291612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Avenir Next LT Pro Demi" panose="020B07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en-US"/>
          </a:p>
        </c:txPr>
        <c:crossAx val="656781055"/>
        <c:crosses val="autoZero"/>
        <c:crossBetween val="between"/>
        <c:majorUnit val="15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Avenir Next LT Pro" panose="020B050402020202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4432977706782"/>
          <c:y val="8.2765254244803757E-2"/>
          <c:w val="0.88126835992500308"/>
          <c:h val="0.74021854582046531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Charts!$A$13</c:f>
              <c:strCache>
                <c:ptCount val="1"/>
                <c:pt idx="0">
                  <c:v>Actual Storage Withdrawals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24-4DBF-881F-496C47C4F5BA}"/>
              </c:ext>
            </c:extLst>
          </c:dPt>
          <c:dLbls>
            <c:dLbl>
              <c:idx val="0"/>
              <c:layout>
                <c:manualLayout>
                  <c:x val="-3.3006001173176754E-3"/>
                  <c:y val="-0.13566215787561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24-4DBF-881F-496C47C4F5BA}"/>
                </c:ext>
              </c:extLst>
            </c:dLbl>
            <c:dLbl>
              <c:idx val="1"/>
              <c:layout>
                <c:manualLayout>
                  <c:x val="-3.7537042870494143E-3"/>
                  <c:y val="-0.19461571980347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24-4DBF-881F-496C47C4F5BA}"/>
                </c:ext>
              </c:extLst>
            </c:dLbl>
            <c:dLbl>
              <c:idx val="2"/>
              <c:layout>
                <c:manualLayout>
                  <c:x val="-4.6700546914959256E-17"/>
                  <c:y val="-0.29481815011844126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2309512710762E-2"/>
                      <c:h val="8.61075282035020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B24-4DBF-881F-496C47C4F5BA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Charts!$B$10:$G$10</c:f>
              <c:strCache>
                <c:ptCount val="6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2025-26</c:v>
                </c:pt>
                <c:pt idx="4">
                  <c:v>2026-27</c:v>
                </c:pt>
                <c:pt idx="5">
                  <c:v>2027-28</c:v>
                </c:pt>
              </c:strCache>
            </c:strRef>
          </c:cat>
          <c:val>
            <c:numRef>
              <c:f>Charts!$B$13:$G$13</c:f>
              <c:numCache>
                <c:formatCode>_(* #,##0_);_(* \(#,##0\);_(* "-"??_);_(@_)</c:formatCode>
                <c:ptCount val="6"/>
                <c:pt idx="0">
                  <c:v>18550.05</c:v>
                </c:pt>
                <c:pt idx="1">
                  <c:v>26466.839999999997</c:v>
                </c:pt>
                <c:pt idx="2">
                  <c:v>40664.579999999994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1B24-4DBF-881F-496C47C4F5BA}"/>
            </c:ext>
          </c:extLst>
        </c:ser>
        <c:ser>
          <c:idx val="3"/>
          <c:order val="3"/>
          <c:tx>
            <c:strRef>
              <c:f>Charts!$A$14</c:f>
              <c:strCache>
                <c:ptCount val="1"/>
                <c:pt idx="0">
                  <c:v>Projected Storage Withdrawals (Nov 25)</c:v>
                </c:pt>
              </c:strCache>
            </c:strRef>
          </c:tx>
          <c:spPr>
            <a:solidFill>
              <a:srgbClr val="9BE5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BE5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B24-4DBF-881F-496C47C4F5BA}"/>
              </c:ext>
            </c:extLst>
          </c:dPt>
          <c:dPt>
            <c:idx val="3"/>
            <c:invertIfNegative val="0"/>
            <c:bubble3D val="0"/>
            <c:spPr>
              <a:solidFill>
                <a:srgbClr val="9BE5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B24-4DBF-881F-496C47C4F5BA}"/>
              </c:ext>
            </c:extLst>
          </c:dPt>
          <c:dPt>
            <c:idx val="4"/>
            <c:invertIfNegative val="0"/>
            <c:bubble3D val="0"/>
            <c:spPr>
              <a:solidFill>
                <a:srgbClr val="9BE5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B24-4DBF-881F-496C47C4F5BA}"/>
              </c:ext>
            </c:extLst>
          </c:dPt>
          <c:dLbls>
            <c:dLbl>
              <c:idx val="2"/>
              <c:layout>
                <c:manualLayout>
                  <c:x val="-2.1481814571537917E-3"/>
                  <c:y val="-0.3187360516919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24-4DBF-881F-496C47C4F5BA}"/>
                </c:ext>
              </c:extLst>
            </c:dLbl>
            <c:dLbl>
              <c:idx val="3"/>
              <c:layout>
                <c:manualLayout>
                  <c:x val="-1.7298791110453217E-3"/>
                  <c:y val="-0.29436096841382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24-4DBF-881F-496C47C4F5BA}"/>
                </c:ext>
              </c:extLst>
            </c:dLbl>
            <c:dLbl>
              <c:idx val="4"/>
              <c:layout>
                <c:manualLayout>
                  <c:x val="-3.8209979784814634E-3"/>
                  <c:y val="-0.30341391740903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24-4DBF-881F-496C47C4F5BA}"/>
                </c:ext>
              </c:extLst>
            </c:dLbl>
            <c:dLbl>
              <c:idx val="5"/>
              <c:layout>
                <c:manualLayout>
                  <c:x val="-3.3006329974555096E-3"/>
                  <c:y val="-0.29464153977004165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800" b="0" i="0" u="none" strike="noStrike" kern="1200" baseline="0">
                      <a:solidFill>
                        <a:schemeClr val="tx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2309512710762E-2"/>
                      <c:h val="9.2760182970705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B24-4DBF-881F-496C47C4F5BA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8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Charts!$B$10:$G$10</c:f>
              <c:strCache>
                <c:ptCount val="6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2025-26</c:v>
                </c:pt>
                <c:pt idx="4">
                  <c:v>2026-27</c:v>
                </c:pt>
                <c:pt idx="5">
                  <c:v>2027-28</c:v>
                </c:pt>
              </c:strCache>
            </c:strRef>
          </c:cat>
          <c:val>
            <c:numRef>
              <c:f>Charts!$B$14:$G$14</c:f>
              <c:numCache>
                <c:formatCode>General</c:formatCode>
                <c:ptCount val="6"/>
                <c:pt idx="3" formatCode="_(* #,##0_);_(* \(#,##0\);_(* &quot;-&quot;??_);_(@_)">
                  <c:v>38268.339999999997</c:v>
                </c:pt>
                <c:pt idx="4" formatCode="_(* #,##0_);_(* \(#,##0\);_(* &quot;-&quot;??_);_(@_)">
                  <c:v>38335.579999999994</c:v>
                </c:pt>
                <c:pt idx="5" formatCode="_(* #,##0_);_(* \(#,##0\);_(* &quot;-&quot;??_);_(@_)">
                  <c:v>41185.579999999994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B24-4DBF-881F-496C47C4F5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656781055"/>
        <c:axId val="490960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Charts!$A$11</c15:sqref>
                        </c15:formulaRef>
                      </c:ext>
                    </c:extLst>
                    <c:strCache>
                      <c:ptCount val="1"/>
                      <c:pt idx="0">
                        <c:v>Actual APA/AR Production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Charts!$B$11:$G$11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175643.55000000008</c:v>
                      </c:pt>
                      <c:pt idx="1">
                        <c:v>168409.22999999998</c:v>
                      </c:pt>
                      <c:pt idx="2">
                        <c:v>170834.84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1B24-4DBF-881F-496C47C4F5B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Charts!$A$12</c15:sqref>
                        </c15:formulaRef>
                      </c:ext>
                    </c:extLst>
                    <c:strCache>
                      <c:ptCount val="1"/>
                      <c:pt idx="0">
                        <c:v>Projected APA/AR Production</c:v>
                      </c:pt>
                    </c:strCache>
                  </c:strRef>
                </c:tx>
                <c:spPr>
                  <a:solidFill>
                    <a:srgbClr val="00B0F0"/>
                  </a:solidFill>
                  <a:ln>
                    <a:solidFill>
                      <a:srgbClr val="00B0F0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Charts!$B$12:$G$12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_(* #,##0_);_(* \(#,##0\);_(* &quot;-&quot;??_);_(@_)">
                        <c:v>175732.85666666666</c:v>
                      </c:pt>
                      <c:pt idx="4" formatCode="_(* #,##0_);_(* \(#,##0\);_(* &quot;-&quot;??_);_(@_)">
                        <c:v>179569.72666666665</c:v>
                      </c:pt>
                      <c:pt idx="5" formatCode="_(* #,##0_);_(* \(#,##0\);_(* &quot;-&quot;??_);_(@_)">
                        <c:v>177505.27666666667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B24-4DBF-881F-496C47C4F5B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Charts!$A$15</c15:sqref>
                        </c15:formulaRef>
                      </c:ext>
                    </c:extLst>
                    <c:strCache>
                      <c:ptCount val="1"/>
                      <c:pt idx="0">
                        <c:v>Actual Total Production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Charts!$B$15:$G$15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194193.60000000006</c:v>
                      </c:pt>
                      <c:pt idx="1">
                        <c:v>194876.06999999998</c:v>
                      </c:pt>
                      <c:pt idx="2">
                        <c:v>211499.41999999998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B24-4DBF-881F-496C47C4F5B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Charts!$A$16</c15:sqref>
                        </c15:formulaRef>
                      </c:ext>
                    </c:extLst>
                    <c:strCache>
                      <c:ptCount val="1"/>
                      <c:pt idx="0">
                        <c:v>Projected Total Production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1905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Charts!$B$16:$G$16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_(* #,##0_);_(* \(#,##0\);_(* &quot;-&quot;??_);_(@_)">
                        <c:v>214001.19666666666</c:v>
                      </c:pt>
                      <c:pt idx="4" formatCode="_(* #,##0_);_(* \(#,##0\);_(* &quot;-&quot;??_);_(@_)">
                        <c:v>217905.30666666664</c:v>
                      </c:pt>
                      <c:pt idx="5" formatCode="_(* #,##0_);_(* \(#,##0\);_(* &quot;-&quot;??_);_(@_)">
                        <c:v>218690.85666666666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B24-4DBF-881F-496C47C4F5B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Charts!$A$17</c15:sqref>
                        </c15:formulaRef>
                      </c:ext>
                    </c:extLst>
                    <c:strCache>
                      <c:ptCount val="1"/>
                      <c:pt idx="0">
                        <c:v>Actual Carryover</c:v>
                      </c:pt>
                    </c:strCache>
                  </c:strRef>
                </c:tx>
                <c:spPr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8B3CCC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1B24-4DBF-881F-496C47C4F5BA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Charts!$B$17:$G$17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30175.930000000004</c:v>
                      </c:pt>
                      <c:pt idx="1">
                        <c:v>38041.22</c:v>
                      </c:pt>
                      <c:pt idx="2">
                        <c:v>41687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B24-4DBF-881F-496C47C4F5B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Charts!$A$18</c15:sqref>
                        </c15:formulaRef>
                      </c:ext>
                    </c:extLst>
                    <c:strCache>
                      <c:ptCount val="1"/>
                      <c:pt idx="0">
                        <c:v>Projected Carryover (Nov 25)</c:v>
                      </c:pt>
                    </c:strCache>
                  </c:strRef>
                </c:tx>
                <c:spPr>
                  <a:solidFill>
                    <a:srgbClr val="00B0F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2"/>
                  <c:invertIfNegative val="0"/>
                  <c:bubble3D val="0"/>
                  <c:spPr>
                    <a:solidFill>
                      <a:schemeClr val="accent2"/>
                    </a:solidFill>
                    <a:ln w="25400"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1B24-4DBF-881F-496C47C4F5BA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Charts!$B$18:$G$18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_(* #,##0_);_(* \(#,##0\);_(* &quot;-&quot;??_);_(@_)">
                        <c:v>37293.46</c:v>
                      </c:pt>
                      <c:pt idx="4" formatCode="_(* #,##0_);_(* \(#,##0\);_(* &quot;-&quot;??_);_(@_)">
                        <c:v>39746.259999999995</c:v>
                      </c:pt>
                      <c:pt idx="5" formatCode="_(* #,##0_);_(* \(#,##0\);_(* &quot;-&quot;??_);_(@_)">
                        <c:v>42251.259999999995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1B24-4DBF-881F-496C47C4F5B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Charts!$A$19</c15:sqref>
                        </c15:formulaRef>
                      </c:ext>
                    </c:extLst>
                    <c:strCache>
                      <c:ptCount val="1"/>
                      <c:pt idx="0">
                        <c:v>Total Production (Line)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Charts!$B$19:$G$19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194193.60000000006</c:v>
                      </c:pt>
                      <c:pt idx="1">
                        <c:v>194876.06999999998</c:v>
                      </c:pt>
                      <c:pt idx="2">
                        <c:v>211499.41999999998</c:v>
                      </c:pt>
                      <c:pt idx="3">
                        <c:v>214001.19666666666</c:v>
                      </c:pt>
                      <c:pt idx="4">
                        <c:v>217905.30666666664</c:v>
                      </c:pt>
                      <c:pt idx="5">
                        <c:v>218690.85666666666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1B24-4DBF-881F-496C47C4F5BA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6781055"/>
        <c:axId val="490960879"/>
        <c:extLst>
          <c:ext xmlns:c15="http://schemas.microsoft.com/office/drawing/2012/chart" uri="{02D57815-91ED-43cb-92C2-25804820EDAC}">
            <c15:filteredLine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Charts!$A$20</c15:sqref>
                        </c15:formulaRef>
                      </c:ext>
                    </c:extLst>
                    <c:strCache>
                      <c:ptCount val="1"/>
                      <c:pt idx="0">
                        <c:v>Carryover Conversion (Line)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noFill/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3.2022321376457129E-2"/>
                        <c:y val="-2.701462174745404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8-1B24-4DBF-881F-496C47C4F5BA}"/>
                      </c:ext>
                    </c:extLst>
                  </c:dLbl>
                  <c:dLbl>
                    <c:idx val="1"/>
                    <c:layout>
                      <c:manualLayout>
                        <c:x val="-3.0672798596054703E-2"/>
                        <c:y val="-2.88368422663592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9-1B24-4DBF-881F-496C47C4F5BA}"/>
                      </c:ext>
                    </c:extLst>
                  </c:dLbl>
                  <c:dLbl>
                    <c:idx val="2"/>
                    <c:layout>
                      <c:manualLayout>
                        <c:x val="-2.9313231087654913E-2"/>
                        <c:y val="-2.67658974561446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1B24-4DBF-881F-496C47C4F5BA}"/>
                      </c:ext>
                    </c:extLst>
                  </c:dLbl>
                  <c:dLbl>
                    <c:idx val="3"/>
                    <c:layout>
                      <c:manualLayout>
                        <c:x val="-5.847832506060998E-2"/>
                        <c:y val="-2.532782350297944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0.10090094751152405"/>
                            <c:h val="3.4779096002941857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1B-1B24-4DBF-881F-496C47C4F5BA}"/>
                      </c:ext>
                    </c:extLst>
                  </c:dLbl>
                  <c:dLbl>
                    <c:idx val="4"/>
                    <c:layout>
                      <c:manualLayout>
                        <c:x val="-3.6504984854631689E-2"/>
                        <c:y val="-2.520821978482135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1B24-4DBF-881F-496C47C4F5BA}"/>
                      </c:ext>
                    </c:extLst>
                  </c:dLbl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800" b="0" i="0" u="none" strike="noStrike" kern="1200" cap="none" spc="0" baseline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ptos SemiBold" panose="020B000402020202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Charts!$B$20:$G$20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30175.930000000004</c:v>
                      </c:pt>
                      <c:pt idx="1">
                        <c:v>38041.22</c:v>
                      </c:pt>
                      <c:pt idx="2">
                        <c:v>41687</c:v>
                      </c:pt>
                      <c:pt idx="3">
                        <c:v>37293.46</c:v>
                      </c:pt>
                      <c:pt idx="4">
                        <c:v>39746.259999999995</c:v>
                      </c:pt>
                      <c:pt idx="5">
                        <c:v>42251.259999999995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D-1B24-4DBF-881F-496C47C4F5BA}"/>
                  </c:ext>
                </c:extLst>
              </c15:ser>
            </c15:filteredLineSeries>
          </c:ext>
        </c:extLst>
      </c:lineChart>
      <c:catAx>
        <c:axId val="65678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dk1"/>
                </a:solidFill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0960879"/>
        <c:crosses val="autoZero"/>
        <c:auto val="1"/>
        <c:lblAlgn val="ctr"/>
        <c:lblOffset val="100"/>
        <c:noMultiLvlLbl val="0"/>
      </c:catAx>
      <c:valAx>
        <c:axId val="490960879"/>
        <c:scaling>
          <c:orientation val="minMax"/>
          <c:max val="550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 sz="1400" b="1" dirty="0">
                    <a:latin typeface="Avenir Next LT Pro" panose="020B0504020202020204" pitchFamily="34" charset="0"/>
                  </a:rPr>
                  <a:t>AF</a:t>
                </a:r>
              </a:p>
            </c:rich>
          </c:tx>
          <c:layout>
            <c:manualLayout>
              <c:xMode val="edge"/>
              <c:yMode val="edge"/>
              <c:x val="9.1581061687410592E-4"/>
              <c:y val="0.43107055184033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6781055"/>
        <c:crosses val="autoZero"/>
        <c:crossBetween val="between"/>
        <c:min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930189464335201E-2"/>
          <c:y val="0.9535920621198315"/>
          <c:w val="0.85350143317510796"/>
          <c:h val="3.4538501678388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400" b="0" i="0" u="none" strike="noStrike" kern="1200" baseline="0">
              <a:solidFill>
                <a:schemeClr val="dk1"/>
              </a:solidFill>
              <a:latin typeface="Avenir Next LT Pro Demi" panose="020B07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1665419650597"/>
          <c:y val="6.0731709611567361E-2"/>
          <c:w val="0.8631481019623678"/>
          <c:h val="0.8035529967356233"/>
        </c:manualLayout>
      </c:layout>
      <c:barChart>
        <c:barDir val="col"/>
        <c:grouping val="stacked"/>
        <c:varyColors val="0"/>
        <c:ser>
          <c:idx val="6"/>
          <c:order val="6"/>
          <c:tx>
            <c:strRef>
              <c:f>Charts!$A$17</c:f>
              <c:strCache>
                <c:ptCount val="1"/>
                <c:pt idx="0">
                  <c:v>Actual Carryover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270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8A-470C-BC39-9480D336BB9D}"/>
              </c:ext>
            </c:extLst>
          </c:dPt>
          <c:dLbls>
            <c:delete val="1"/>
          </c:dLbls>
          <c:cat>
            <c:strRef>
              <c:f>Charts!$B$10:$G$10</c:f>
              <c:strCache>
                <c:ptCount val="6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2025-26</c:v>
                </c:pt>
                <c:pt idx="4">
                  <c:v>2026-27</c:v>
                </c:pt>
                <c:pt idx="5">
                  <c:v>2027-28</c:v>
                </c:pt>
              </c:strCache>
            </c:strRef>
          </c:cat>
          <c:val>
            <c:numRef>
              <c:f>Charts!$B$17:$G$17</c:f>
              <c:numCache>
                <c:formatCode>_(* #,##0_);_(* \(#,##0\);_(* "-"??_);_(@_)</c:formatCode>
                <c:ptCount val="6"/>
                <c:pt idx="0">
                  <c:v>30175.930000000004</c:v>
                </c:pt>
                <c:pt idx="1">
                  <c:v>38041.22</c:v>
                </c:pt>
                <c:pt idx="2">
                  <c:v>41687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8A-470C-BC39-9480D336BB9D}"/>
            </c:ext>
          </c:extLst>
        </c:ser>
        <c:ser>
          <c:idx val="7"/>
          <c:order val="7"/>
          <c:tx>
            <c:strRef>
              <c:f>Charts!$A$18</c:f>
              <c:strCache>
                <c:ptCount val="1"/>
                <c:pt idx="0">
                  <c:v>Projected Carryover (Nov 25)</c:v>
                </c:pt>
              </c:strCache>
            </c:strRef>
          </c:tx>
          <c:spPr>
            <a:solidFill>
              <a:srgbClr val="9BE5FF"/>
            </a:solidFill>
            <a:ln w="12700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BE5FF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8A-470C-BC39-9480D336BB9D}"/>
              </c:ext>
            </c:extLst>
          </c:dPt>
          <c:dLbls>
            <c:delete val="1"/>
          </c:dLbls>
          <c:cat>
            <c:strRef>
              <c:f>Charts!$B$10:$G$10</c:f>
              <c:strCache>
                <c:ptCount val="6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2025-26</c:v>
                </c:pt>
                <c:pt idx="4">
                  <c:v>2026-27</c:v>
                </c:pt>
                <c:pt idx="5">
                  <c:v>2027-28</c:v>
                </c:pt>
              </c:strCache>
            </c:strRef>
          </c:cat>
          <c:val>
            <c:numRef>
              <c:f>Charts!$B$18:$G$18</c:f>
              <c:numCache>
                <c:formatCode>General</c:formatCode>
                <c:ptCount val="6"/>
                <c:pt idx="3" formatCode="_(* #,##0_);_(* \(#,##0\);_(* &quot;-&quot;??_);_(@_)">
                  <c:v>37293.46</c:v>
                </c:pt>
                <c:pt idx="4" formatCode="_(* #,##0_);_(* \(#,##0\);_(* &quot;-&quot;??_);_(@_)">
                  <c:v>39746.259999999995</c:v>
                </c:pt>
                <c:pt idx="5" formatCode="_(* #,##0_);_(* \(#,##0\);_(* &quot;-&quot;??_);_(@_)">
                  <c:v>42251.259999999995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8A-470C-BC39-9480D336BB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656781055"/>
        <c:axId val="490960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Charts!$A$11</c15:sqref>
                        </c15:formulaRef>
                      </c:ext>
                    </c:extLst>
                    <c:strCache>
                      <c:ptCount val="1"/>
                      <c:pt idx="0">
                        <c:v>Actual APA/AR Production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Charts!$B$11:$G$11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175643.55000000008</c:v>
                      </c:pt>
                      <c:pt idx="1">
                        <c:v>168409.22999999998</c:v>
                      </c:pt>
                      <c:pt idx="2">
                        <c:v>170834.84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D88A-470C-BC39-9480D336BB9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Charts!$A$12</c15:sqref>
                        </c15:formulaRef>
                      </c:ext>
                    </c:extLst>
                    <c:strCache>
                      <c:ptCount val="1"/>
                      <c:pt idx="0">
                        <c:v>Projected APA/AR Production</c:v>
                      </c:pt>
                    </c:strCache>
                  </c:strRef>
                </c:tx>
                <c:spPr>
                  <a:solidFill>
                    <a:srgbClr val="00B0F0"/>
                  </a:solidFill>
                  <a:ln>
                    <a:solidFill>
                      <a:srgbClr val="00B0F0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Charts!$B$12:$G$12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_(* #,##0_);_(* \(#,##0\);_(* &quot;-&quot;??_);_(@_)">
                        <c:v>175632.85666666666</c:v>
                      </c:pt>
                      <c:pt idx="4" formatCode="_(* #,##0_);_(* \(#,##0\);_(* &quot;-&quot;??_);_(@_)">
                        <c:v>179469.72666666665</c:v>
                      </c:pt>
                      <c:pt idx="5" formatCode="_(* #,##0_);_(* \(#,##0\);_(* &quot;-&quot;??_);_(@_)">
                        <c:v>177405.27666666667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88A-470C-BC39-9480D336BB9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Charts!$A$13</c15:sqref>
                        </c15:formulaRef>
                      </c:ext>
                    </c:extLst>
                    <c:strCache>
                      <c:ptCount val="1"/>
                      <c:pt idx="0">
                        <c:v>Actual Storage Withdrawals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Charts!$B$13:$G$13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18550.05</c:v>
                      </c:pt>
                      <c:pt idx="1">
                        <c:v>26466.839999999997</c:v>
                      </c:pt>
                      <c:pt idx="2">
                        <c:v>40664.579999999994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D88A-470C-BC39-9480D336BB9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Charts!$A$14</c15:sqref>
                        </c15:formulaRef>
                      </c:ext>
                    </c:extLst>
                    <c:strCache>
                      <c:ptCount val="1"/>
                      <c:pt idx="0">
                        <c:v>Projected Storage Withdrawals (Nov 25)</c:v>
                      </c:pt>
                    </c:strCache>
                  </c:strRef>
                </c:tx>
                <c:spPr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Charts!$B$14:$G$14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_(* #,##0_);_(* \(#,##0\);_(* &quot;-&quot;??_);_(@_)">
                        <c:v>38268.339999999997</c:v>
                      </c:pt>
                      <c:pt idx="4" formatCode="_(* #,##0_);_(* \(#,##0\);_(* &quot;-&quot;??_);_(@_)">
                        <c:v>38335.579999999994</c:v>
                      </c:pt>
                      <c:pt idx="5" formatCode="_(* #,##0_);_(* \(#,##0\);_(* &quot;-&quot;??_);_(@_)">
                        <c:v>41185.579999999994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88A-470C-BC39-9480D336BB9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Charts!$A$15</c15:sqref>
                        </c15:formulaRef>
                      </c:ext>
                    </c:extLst>
                    <c:strCache>
                      <c:ptCount val="1"/>
                      <c:pt idx="0">
                        <c:v>Actual Total Production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Charts!$B$15:$G$15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194193.60000000006</c:v>
                      </c:pt>
                      <c:pt idx="1">
                        <c:v>194876.06999999998</c:v>
                      </c:pt>
                      <c:pt idx="2">
                        <c:v>211499.41999999998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88A-470C-BC39-9480D336BB9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Charts!$A$16</c15:sqref>
                        </c15:formulaRef>
                      </c:ext>
                    </c:extLst>
                    <c:strCache>
                      <c:ptCount val="1"/>
                      <c:pt idx="0">
                        <c:v>Projected Total Production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1905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Charts!$B$16:$G$16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_(* #,##0_);_(* \(#,##0\);_(* &quot;-&quot;??_);_(@_)">
                        <c:v>213901.19666666666</c:v>
                      </c:pt>
                      <c:pt idx="4" formatCode="_(* #,##0_);_(* \(#,##0\);_(* &quot;-&quot;??_);_(@_)">
                        <c:v>217805.30666666664</c:v>
                      </c:pt>
                      <c:pt idx="5" formatCode="_(* #,##0_);_(* \(#,##0\);_(* &quot;-&quot;??_);_(@_)">
                        <c:v>218590.85666666666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D88A-470C-BC39-9480D336BB9D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Charts!$A$19</c15:sqref>
                        </c15:formulaRef>
                      </c:ext>
                    </c:extLst>
                    <c:strCache>
                      <c:ptCount val="1"/>
                      <c:pt idx="0">
                        <c:v>Total Production (Line)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Charts!$B$19:$G$19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194193.60000000006</c:v>
                      </c:pt>
                      <c:pt idx="1">
                        <c:v>194876.06999999998</c:v>
                      </c:pt>
                      <c:pt idx="2">
                        <c:v>211499.41999999998</c:v>
                      </c:pt>
                      <c:pt idx="3">
                        <c:v>213901.19666666666</c:v>
                      </c:pt>
                      <c:pt idx="4">
                        <c:v>217805.30666666664</c:v>
                      </c:pt>
                      <c:pt idx="5">
                        <c:v>218590.85666666666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D88A-470C-BC39-9480D336BB9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9"/>
          <c:order val="9"/>
          <c:tx>
            <c:strRef>
              <c:f>Charts!$A$20</c:f>
              <c:strCache>
                <c:ptCount val="1"/>
                <c:pt idx="0">
                  <c:v>Carryover Conversion (Line)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0840497591169563E-2"/>
                  <c:y val="-2.7014612041143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8A-470C-BC39-9480D336BB9D}"/>
                </c:ext>
              </c:extLst>
            </c:dLbl>
            <c:dLbl>
              <c:idx val="1"/>
              <c:layout>
                <c:manualLayout>
                  <c:x val="-5.5763757795236124E-2"/>
                  <c:y val="-3.558368034311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8A-470C-BC39-9480D336BB9D}"/>
                </c:ext>
              </c:extLst>
            </c:dLbl>
            <c:dLbl>
              <c:idx val="2"/>
              <c:layout>
                <c:manualLayout>
                  <c:x val="-4.8152703155236946E-2"/>
                  <c:y val="-3.3934325059699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8A-470C-BC39-9480D336BB9D}"/>
                </c:ext>
              </c:extLst>
            </c:dLbl>
            <c:dLbl>
              <c:idx val="3"/>
              <c:layout>
                <c:manualLayout>
                  <c:x val="-5.9732870237287426E-2"/>
                  <c:y val="-3.207477171729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90094751152405"/>
                      <c:h val="3.4779096002941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88A-470C-BC39-9480D336BB9D}"/>
                </c:ext>
              </c:extLst>
            </c:dLbl>
            <c:dLbl>
              <c:idx val="4"/>
              <c:layout>
                <c:manualLayout>
                  <c:x val="-4.7795897925254641E-2"/>
                  <c:y val="-2.9706103446840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8A-470C-BC39-9480D336BB9D}"/>
                </c:ext>
              </c:extLst>
            </c:dLbl>
            <c:dLbl>
              <c:idx val="5"/>
              <c:layout>
                <c:manualLayout>
                  <c:x val="-4.7961359929745324E-2"/>
                  <c:y val="-3.1235396148966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8A-470C-BC39-9480D336BB9D}"/>
                </c:ext>
              </c:extLst>
            </c:dLbl>
            <c:numFmt formatCode="#,##0" sourceLinked="0"/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Charts!$B$10:$G$10</c:f>
              <c:strCache>
                <c:ptCount val="6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  <c:pt idx="3">
                  <c:v>2025-26</c:v>
                </c:pt>
                <c:pt idx="4">
                  <c:v>2026-27</c:v>
                </c:pt>
                <c:pt idx="5">
                  <c:v>2027-28</c:v>
                </c:pt>
              </c:strCache>
            </c:strRef>
          </c:cat>
          <c:val>
            <c:numRef>
              <c:f>Charts!$B$20:$G$20</c:f>
              <c:numCache>
                <c:formatCode>_(* #,##0_);_(* \(#,##0\);_(* "-"??_);_(@_)</c:formatCode>
                <c:ptCount val="6"/>
                <c:pt idx="0">
                  <c:v>30175.930000000004</c:v>
                </c:pt>
                <c:pt idx="1">
                  <c:v>38041.22</c:v>
                </c:pt>
                <c:pt idx="2">
                  <c:v>41687</c:v>
                </c:pt>
                <c:pt idx="3">
                  <c:v>37293.46</c:v>
                </c:pt>
                <c:pt idx="4">
                  <c:v>39746.259999999995</c:v>
                </c:pt>
                <c:pt idx="5">
                  <c:v>42251.259999999995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88A-470C-BC39-9480D336BB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6781055"/>
        <c:axId val="490960879"/>
        <c:extLst>
          <c:ext xmlns:c15="http://schemas.microsoft.com/office/drawing/2012/chart" uri="{02D57815-91ED-43cb-92C2-25804820EDAC}">
            <c15:filteredLineSeries>
              <c15:ser>
                <c:idx val="10"/>
                <c:order val="10"/>
                <c:tx>
                  <c:strRef>
                    <c:extLst>
                      <c:ext uri="{02D57815-91ED-43cb-92C2-25804820EDAC}">
                        <c15:formulaRef>
                          <c15:sqref>Charts!$A$21</c15:sqref>
                        </c15:formulaRef>
                      </c:ext>
                    </c:extLst>
                    <c:strCache>
                      <c:ptCount val="1"/>
                      <c:pt idx="0">
                        <c:v>Storage Production (Line)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Charts!$B$10:$G$10</c15:sqref>
                        </c15:formulaRef>
                      </c:ext>
                    </c:extLst>
                    <c:strCache>
                      <c:ptCount val="6"/>
                      <c:pt idx="0">
                        <c:v>2022-2023</c:v>
                      </c:pt>
                      <c:pt idx="1">
                        <c:v>2023-2024</c:v>
                      </c:pt>
                      <c:pt idx="2">
                        <c:v>2024-2025</c:v>
                      </c:pt>
                      <c:pt idx="3">
                        <c:v>2025-26</c:v>
                      </c:pt>
                      <c:pt idx="4">
                        <c:v>2026-27</c:v>
                      </c:pt>
                      <c:pt idx="5">
                        <c:v>2027-28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Charts!$B$21:$G$21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18550.05</c:v>
                      </c:pt>
                      <c:pt idx="1">
                        <c:v>26466.839999999997</c:v>
                      </c:pt>
                      <c:pt idx="2">
                        <c:v>40664.579999999994</c:v>
                      </c:pt>
                      <c:pt idx="3">
                        <c:v>38268.339999999997</c:v>
                      </c:pt>
                      <c:pt idx="4">
                        <c:v>38335.579999999994</c:v>
                      </c:pt>
                      <c:pt idx="5">
                        <c:v>41185.579999999994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4-D88A-470C-BC39-9480D336BB9D}"/>
                  </c:ext>
                </c:extLst>
              </c15:ser>
            </c15:filteredLineSeries>
          </c:ext>
        </c:extLst>
      </c:lineChart>
      <c:catAx>
        <c:axId val="65678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dk1"/>
                </a:solidFill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0960879"/>
        <c:crosses val="autoZero"/>
        <c:auto val="1"/>
        <c:lblAlgn val="ctr"/>
        <c:lblOffset val="100"/>
        <c:noMultiLvlLbl val="0"/>
      </c:catAx>
      <c:valAx>
        <c:axId val="490960879"/>
        <c:scaling>
          <c:orientation val="minMax"/>
          <c:max val="55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 sz="1400" b="1">
                    <a:latin typeface="Avenir Next LT Pro" panose="020B0504020202020204" pitchFamily="34" charset="0"/>
                  </a:rPr>
                  <a:t>AF</a:t>
                </a:r>
                <a:endParaRPr lang="en-US" sz="1100" b="1">
                  <a:latin typeface="Avenir Next LT Pro" panose="020B05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7.3686704788169253E-3"/>
              <c:y val="0.43765088022264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dk1"/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6781055"/>
        <c:crosses val="autoZero"/>
        <c:crossBetween val="between"/>
        <c:minorUnit val="5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dk1"/>
                </a:solidFill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dk1"/>
                </a:solidFill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12486651875697859"/>
          <c:y val="0.9535920621198315"/>
          <c:w val="0.82407825900049492"/>
          <c:h val="2.0622685877345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dk1"/>
              </a:solidFill>
              <a:latin typeface="Avenir Next LT Pro Demi" panose="020B07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0.68594</cdr:x>
      <cdr:y>0.17931</cdr:y>
    </cdr:from>
    <cdr:to>
      <cdr:x>0.81211</cdr:x>
      <cdr:y>0.89664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B95966E-92BA-C15A-2399-FDE55F5E6A6C}"/>
            </a:ext>
          </a:extLst>
        </cdr:cNvPr>
        <cdr:cNvSpPr/>
      </cdr:nvSpPr>
      <cdr:spPr>
        <a:xfrm xmlns:a="http://schemas.openxmlformats.org/drawingml/2006/main">
          <a:off x="6722101" y="1043374"/>
          <a:ext cx="1236496" cy="41740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0.70834</cdr:x>
      <cdr:y>0.33025</cdr:y>
    </cdr:from>
    <cdr:to>
      <cdr:x>0.82614</cdr:x>
      <cdr:y>0.81974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0239AC57-0A76-7EBC-830F-53698C10DC90}"/>
            </a:ext>
          </a:extLst>
        </cdr:cNvPr>
        <cdr:cNvSpPr/>
      </cdr:nvSpPr>
      <cdr:spPr>
        <a:xfrm xmlns:a="http://schemas.openxmlformats.org/drawingml/2006/main">
          <a:off x="7423083" y="1891328"/>
          <a:ext cx="1234440" cy="2803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48" tIns="46574" rIns="93148" bIns="465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48" tIns="46574" rIns="93148" bIns="46574" rtlCol="0"/>
          <a:lstStyle>
            <a:lvl1pPr algn="r">
              <a:defRPr sz="1200"/>
            </a:lvl1pPr>
          </a:lstStyle>
          <a:p>
            <a:fld id="{5BF92B5E-AD30-485B-AC26-2AA0C80A4AB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4" rIns="93148" bIns="465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48" tIns="46574" rIns="93148" bIns="46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48" tIns="46574" rIns="93148" bIns="465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48" tIns="46574" rIns="93148" bIns="46574" rtlCol="0" anchor="b"/>
          <a:lstStyle>
            <a:lvl1pPr algn="r">
              <a:defRPr sz="1200"/>
            </a:lvl1pPr>
          </a:lstStyle>
          <a:p>
            <a:fld id="{281FA56C-9CF7-4B8A-B517-2FF56D05B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8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Surveys sent on 10/15, reminder emails where sent on 11/5 &amp; 11/6. Phone calls were also made.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FA56C-9CF7-4B8A-B517-2FF56D05BA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3-year production average for those that had consistent pumping, but for those we are aware of changes we tried to best estimate.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FA56C-9CF7-4B8A-B517-2FF56D05BA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3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2023-2024 difference 5,264</a:t>
            </a:r>
          </a:p>
          <a:p>
            <a:r>
              <a:rPr lang="en-US" dirty="0"/>
              <a:t>2024-2025 difference 2,600</a:t>
            </a:r>
          </a:p>
          <a:p>
            <a:r>
              <a:rPr lang="en-US" dirty="0"/>
              <a:t>2025-2026 difference 5,218</a:t>
            </a:r>
          </a:p>
          <a:p>
            <a:endParaRPr lang="en-US" dirty="0"/>
          </a:p>
          <a:p>
            <a:r>
              <a:rPr lang="en-US" dirty="0"/>
              <a:t>25/26 Forecast based on November 2024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281FA56C-9CF7-4B8A-B517-2FF56D05BA6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81390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351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13,727 difference= $6.2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FA56C-9CF7-4B8A-B517-2FF56D05BA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FA56C-9CF7-4B8A-B517-2FF56D05B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FA56C-9CF7-4B8A-B517-2FF56D05BA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DAF-17A1-4A8C-BB71-6621FD14D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D4F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5A778-277A-4CDE-B95E-AF25EBC5D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A42A-B754-48E7-A419-3F11130C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ED20-B67E-4BE6-8962-06A64F64A251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F2857-5A24-4FD0-A4A9-FCEAB60E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E1C76-D8E7-4470-9832-B13A95EF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4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7387-50A1-4438-A073-7C7794BA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A8107-35CF-43C9-A4E2-32A947BEB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194D-AAA2-4DFF-9F5C-B55356D5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DF48-66DB-4992-92EC-C4424E3C1B85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6629-EFD9-4AEA-95C9-356F6D4E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EA139-5890-4205-885F-2749CBAA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977F0-1200-4F14-B716-7685006D0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A916D-B328-449E-9612-ED6430E2A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57F74-EF03-41F1-9821-471382D6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415-59DA-45B4-AD6E-1AAE7BDD8F5F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B06DF-F09A-48D3-90AD-D20984D4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36B7E-D0BC-4BDD-AD86-3D0A98A3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49E64C-1EA9-CAD8-8254-542245873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-25978"/>
            <a:ext cx="12192000" cy="937846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C25117B-60A1-D276-AFC9-479D01ABA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-25979"/>
            <a:ext cx="11745686" cy="806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spc="100" baseline="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6B4FED-52E8-9BC7-84A7-500A71961D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1292225"/>
            <a:ext cx="10515600" cy="490537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7CB0263-4645-E47D-3586-C872D69A348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C8D926-5ED3-40D2-B395-1F70F7CE74D0}" type="datetime1">
              <a:rPr lang="en-US" smtClean="0"/>
              <a:t>12/22/2025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BE8BAC9-19F1-29F0-039F-0142E08692A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90770F-F2F4-3E70-2051-086138BC419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3FE0E-D48D-4B57-A36F-571381084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8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EC3E58D-36A5-F8FD-7B62-180A1D6F5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254"/>
          <a:stretch/>
        </p:blipFill>
        <p:spPr>
          <a:xfrm>
            <a:off x="0" y="-1"/>
            <a:ext cx="12192000" cy="5965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417D68-F42E-0FDD-5B51-7662629C5D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0154"/>
            <a:ext cx="12192000" cy="9378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365299-38E0-5C70-04A5-423E05D0F5B0}"/>
              </a:ext>
            </a:extLst>
          </p:cNvPr>
          <p:cNvSpPr txBox="1"/>
          <p:nvPr userDrawn="1"/>
        </p:nvSpPr>
        <p:spPr>
          <a:xfrm>
            <a:off x="0" y="6146777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kern="0" spc="200">
                <a:solidFill>
                  <a:schemeClr val="bg1"/>
                </a:solidFill>
                <a:latin typeface="Avenir Next LT Pro Demi" panose="020B0704020202020204" pitchFamily="34" charset="0"/>
                <a:cs typeface="Arial Black" panose="020B0604020202020204" pitchFamily="34" charset="0"/>
              </a:rPr>
              <a:t>SECURING </a:t>
            </a:r>
            <a:r>
              <a:rPr lang="en-US" sz="3000" kern="0" spc="200" baseline="0">
                <a:solidFill>
                  <a:schemeClr val="bg1"/>
                </a:solidFill>
                <a:latin typeface="Avenir Next LT Pro Demi" panose="020B0704020202020204" pitchFamily="34" charset="0"/>
                <a:cs typeface="Arial Black" panose="020B0604020202020204" pitchFamily="34" charset="0"/>
              </a:rPr>
              <a:t>OUR</a:t>
            </a:r>
            <a:r>
              <a:rPr lang="en-US" sz="3000" kern="0" spc="200">
                <a:solidFill>
                  <a:schemeClr val="bg1"/>
                </a:solidFill>
                <a:latin typeface="Avenir Next LT Pro Demi" panose="020B0704020202020204" pitchFamily="34" charset="0"/>
                <a:cs typeface="Arial Black" panose="020B0604020202020204" pitchFamily="34" charset="0"/>
              </a:rPr>
              <a:t> WATER FUTURE TODAY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08358E-5B38-1CD1-9E85-D547257D4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1613" y="604565"/>
            <a:ext cx="4460433" cy="1412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2F3EB-DE5A-BB44-B1E2-B64239CCC275}"/>
              </a:ext>
            </a:extLst>
          </p:cNvPr>
          <p:cNvSpPr txBox="1"/>
          <p:nvPr userDrawn="1"/>
        </p:nvSpPr>
        <p:spPr>
          <a:xfrm>
            <a:off x="0" y="2833748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0" kern="0" spc="200">
                <a:solidFill>
                  <a:srgbClr val="348AC8"/>
                </a:solidFill>
                <a:latin typeface="+mj-lt"/>
                <a:cs typeface="Arial Black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1157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74E5-FDE4-4AE2-A48C-1C06328D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AA12C-4B97-43EC-A04C-4A57D907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FDE20-EC87-4B01-B2C7-6807C595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5780-B6E1-44FF-8FDC-90236DC8EF5B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E7B20-DCC2-46CB-A6C4-B98C731E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91C40-5614-4F1B-8EE4-53372D65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A8AB-2E59-4FB8-B49A-2A800D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D4F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E819F-1F78-411F-B5D8-158EC0EB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34B58-B185-49C0-BD5A-47017678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3C5E-62E1-4D2B-8E71-0CEA1D9EFBD3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D1D9D-CD3B-4A2E-A291-70E957C5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B80DB-CBA9-48F2-A6E7-8E570A75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5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D81B-8B86-4A4B-AC24-23CC31B5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533E-82EB-4A24-BA58-7183145A3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199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C9599-CEF1-4B53-BE8C-9F1797FFB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199"/>
            <a:ext cx="5181600" cy="45767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D4376-E491-4CD5-AF64-B2074D68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041-196D-4EA1-ACDE-8361ABDE5229}" type="datetime1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585E9-2866-4DB5-88AE-65833E82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CE513-E221-4262-8B59-799C81B9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1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93DD-63A3-4A5B-91EE-7600A5BF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296"/>
            <a:ext cx="12192000" cy="5303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3E4F1-226F-4DBE-BF5E-7DEEED99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303AD-CE19-4A67-8006-928C9F4A5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1127C-3E98-486B-902C-BABB19A66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A8E5F-F8A0-4369-84B6-D68586FFE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CEE121-AEE6-4DA4-ABB3-9A864300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3AF-E450-47D9-82EA-098A8C2C07AF}" type="datetime1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BDEF9-5656-4C24-A64F-DD97D030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12C5F6-4638-4655-9795-DBE9EBE3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7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3505-1D2B-4EEC-92E8-595EFDD1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A59B4-DFB3-480D-BAC2-119629AD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87CB-BCAF-4EE3-96A0-011A012964F5}" type="datetime1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54E73-07E8-4123-82ED-8E116630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BD484-698E-44DD-9FFD-C3712053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000AF-0696-440F-B28E-F990A429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1520-81BE-4F5A-A58C-3F0500AF9E8F}" type="datetime1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3ABAB0-3BB0-4EB0-A805-F5A59212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A84C7-027F-40AB-ADB6-66FA1F00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504C-57FC-489B-B37F-C12CF0AE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27176"/>
          </a:xfrm>
        </p:spPr>
        <p:txBody>
          <a:bodyPr anchor="b"/>
          <a:lstStyle>
            <a:lvl1pPr>
              <a:defRPr sz="3200">
                <a:solidFill>
                  <a:srgbClr val="0D4F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4663A-DEC5-4A90-B648-E3324E87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E27C0-1371-46C9-AAAD-F2F4DD39B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4600"/>
            <a:ext cx="3932237" cy="33543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FA507-90A4-4BDF-B755-EC710FA3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E32-D3A0-4142-B38B-A094F8059E1C}" type="datetime1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334A9-1A3E-4B1F-8A20-6B8729F3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1FCBE-B36B-4C0F-8F3D-DC96AA5A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79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E77C-4ECA-497A-8C9F-30DFAD68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27175"/>
          </a:xfrm>
        </p:spPr>
        <p:txBody>
          <a:bodyPr anchor="b"/>
          <a:lstStyle>
            <a:lvl1pPr>
              <a:defRPr sz="3200">
                <a:solidFill>
                  <a:srgbClr val="0D4F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42516-3EA7-46B9-8CBF-7137B9818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4F76B-083B-41DB-8BD9-B68623B65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4600"/>
            <a:ext cx="3932237" cy="3354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AC9C9-0658-4ADF-8655-F05B4F35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1923-7009-4C42-B4DA-F811BEE5C132}" type="datetime1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3B219-05DA-489E-B94A-D54148D2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A5DFB-2AE9-4B33-B16B-478B2F91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42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D2E2B-57F0-42DC-A84C-E2E0DDB6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296"/>
            <a:ext cx="12188952" cy="5303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0231D-AB10-48C8-94AF-1DC4C21E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DA258-7007-4BD7-AC6B-1A1956ED5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B97F-BC16-4B3E-ACC4-C88DFF2E5A3B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CDDA6-6E0B-4F80-A161-644766995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9371-7BE4-43D3-8F74-9778D4464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0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marL="45720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851" kern="1200">
          <a:solidFill>
            <a:schemeClr val="bg1"/>
          </a:solidFill>
          <a:latin typeface="Arial Black" panose="020B0A040201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d.org/wrd-budget-hub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548107-E8EB-4ABD-83C4-20B09FF6716A}"/>
              </a:ext>
            </a:extLst>
          </p:cNvPr>
          <p:cNvSpPr txBox="1"/>
          <p:nvPr/>
        </p:nvSpPr>
        <p:spPr>
          <a:xfrm>
            <a:off x="1" y="3906727"/>
            <a:ext cx="121920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288CC6"/>
                </a:solidFill>
                <a:latin typeface="Arial Black"/>
              </a:rPr>
              <a:t>Budget Workshop #4</a:t>
            </a:r>
          </a:p>
          <a:p>
            <a:pPr algn="ctr"/>
            <a:r>
              <a:rPr lang="en-US" sz="3600" dirty="0">
                <a:solidFill>
                  <a:srgbClr val="288CC6"/>
                </a:solidFill>
                <a:latin typeface="Arial Black"/>
              </a:rPr>
              <a:t>Pumper Projections</a:t>
            </a:r>
          </a:p>
          <a:p>
            <a:pPr algn="ctr"/>
            <a:endParaRPr lang="en-US" dirty="0">
              <a:solidFill>
                <a:srgbClr val="288CC6"/>
              </a:solidFill>
              <a:latin typeface="Arial Black"/>
            </a:endParaRPr>
          </a:p>
          <a:p>
            <a:pPr algn="ctr"/>
            <a:r>
              <a:rPr lang="en-US" sz="2000" dirty="0">
                <a:solidFill>
                  <a:srgbClr val="0D4F7C"/>
                </a:solidFill>
                <a:latin typeface="Arial Black"/>
              </a:rPr>
              <a:t>December 17,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565C1-B060-4570-A788-39BA6A725A6F}"/>
              </a:ext>
            </a:extLst>
          </p:cNvPr>
          <p:cNvSpPr txBox="1"/>
          <p:nvPr/>
        </p:nvSpPr>
        <p:spPr>
          <a:xfrm>
            <a:off x="1" y="6325491"/>
            <a:ext cx="12191999" cy="378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57" i="1" dirty="0">
                <a:solidFill>
                  <a:schemeClr val="bg1"/>
                </a:solidFill>
                <a:latin typeface="Arial Black" panose="020B0A04020102020204" pitchFamily="34" charset="0"/>
              </a:rPr>
              <a:t>SECURING OUR WATER FUTURE TODAY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3C212F3-9A2C-4EEC-97BC-1EF564C0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1711593"/>
            <a:ext cx="5444836" cy="1486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CC8D7B-8082-3700-BFB3-14047A0B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0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2B9F-2E30-68D6-CDE6-9B95761C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Comments- Expected Increased Production FY25/26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9FF3-C5AA-CFEE-EBED-41E584D55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68" y="1127125"/>
            <a:ext cx="8856394" cy="52387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u="sng" dirty="0">
                <a:latin typeface="Avenir Next LT Pro"/>
                <a:cs typeface="Times New Roman"/>
              </a:rPr>
              <a:t>City of Paramount</a:t>
            </a:r>
            <a:r>
              <a:rPr lang="en-US" dirty="0">
                <a:latin typeface="Avenir Next LT Pro"/>
                <a:cs typeface="Times New Roman"/>
              </a:rPr>
              <a:t>- New well online in August 2025</a:t>
            </a:r>
          </a:p>
          <a:p>
            <a:pPr>
              <a:lnSpc>
                <a:spcPct val="120000"/>
              </a:lnSpc>
            </a:pPr>
            <a:r>
              <a:rPr lang="en-US" u="sng" dirty="0">
                <a:latin typeface="Avenir Next LT Pro"/>
                <a:cs typeface="Times New Roman"/>
              </a:rPr>
              <a:t>Tesoro Refining-</a:t>
            </a:r>
            <a:r>
              <a:rPr lang="en-US" dirty="0">
                <a:latin typeface="Avenir Next LT Pro"/>
                <a:cs typeface="Times New Roman"/>
              </a:rPr>
              <a:t> Well maintenance completed in September 2025</a:t>
            </a:r>
          </a:p>
          <a:p>
            <a:pPr lvl="0">
              <a:lnSpc>
                <a:spcPct val="120000"/>
              </a:lnSpc>
            </a:pPr>
            <a:r>
              <a:rPr lang="en-US" u="sng" dirty="0">
                <a:latin typeface="Avenir Next LT Pro"/>
                <a:cs typeface="Times New Roman"/>
              </a:rPr>
              <a:t>City of Inglewood</a:t>
            </a:r>
            <a:r>
              <a:rPr lang="en-US" dirty="0">
                <a:latin typeface="Avenir Next LT Pro"/>
                <a:cs typeface="Times New Roman"/>
              </a:rPr>
              <a:t>- New well to come online March 2026</a:t>
            </a:r>
          </a:p>
          <a:p>
            <a:pPr lvl="0">
              <a:lnSpc>
                <a:spcPct val="120000"/>
              </a:lnSpc>
            </a:pPr>
            <a:r>
              <a:rPr lang="en-US" u="sng" dirty="0">
                <a:latin typeface="Avenir Next LT Pro"/>
                <a:cs typeface="Times New Roman"/>
              </a:rPr>
              <a:t>City of Lomita</a:t>
            </a:r>
            <a:r>
              <a:rPr lang="en-US" dirty="0">
                <a:latin typeface="Avenir Next LT Pro"/>
                <a:cs typeface="Times New Roman"/>
              </a:rPr>
              <a:t>- Well coming back online in early 2026 </a:t>
            </a:r>
          </a:p>
          <a:p>
            <a:pPr lvl="0">
              <a:lnSpc>
                <a:spcPct val="120000"/>
              </a:lnSpc>
            </a:pPr>
            <a:r>
              <a:rPr lang="en-US" u="sng" dirty="0">
                <a:latin typeface="Avenir Next LT Pro"/>
                <a:cs typeface="Times New Roman"/>
              </a:rPr>
              <a:t>City of Manhattan Beach</a:t>
            </a:r>
            <a:r>
              <a:rPr lang="en-US" dirty="0">
                <a:latin typeface="Avenir Next LT Pro"/>
                <a:cs typeface="Times New Roman"/>
              </a:rPr>
              <a:t>- has a new manganese treatment facility online, and two wells are currently being rehabilitated to improve reliability and overall operational efficiency </a:t>
            </a:r>
          </a:p>
          <a:p>
            <a:pPr lvl="0">
              <a:lnSpc>
                <a:spcPct val="120000"/>
              </a:lnSpc>
            </a:pPr>
            <a:r>
              <a:rPr lang="en-US" u="sng" dirty="0">
                <a:latin typeface="Avenir Next LT Pro"/>
                <a:cs typeface="Times New Roman"/>
              </a:rPr>
              <a:t>Montebello Land &amp; Water Company</a:t>
            </a:r>
            <a:r>
              <a:rPr lang="en-US" dirty="0">
                <a:latin typeface="Avenir Next LT Pro"/>
                <a:cs typeface="Times New Roman"/>
              </a:rPr>
              <a:t>- Pumping for FY 25/26 will be higher than usual because they are supplying another water utility for part of the year and beginning startup operations for their PFAS treatment system</a:t>
            </a:r>
          </a:p>
          <a:p>
            <a:pPr lvl="0">
              <a:lnSpc>
                <a:spcPct val="120000"/>
              </a:lnSpc>
            </a:pPr>
            <a:endParaRPr lang="en-US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AA3E2-4DE5-3F92-EEDD-078322C0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E337A-45EC-A562-5CAD-56C4AF2E7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21" y="2153152"/>
            <a:ext cx="2840989" cy="319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C167-D6CD-E4B6-C4DE-30152613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Comments- Expected Decreased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A19D4-D58F-66BD-0649-1673C336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850" y="1564107"/>
            <a:ext cx="7705725" cy="45819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u="sng" dirty="0">
                <a:latin typeface="Avenir Next LT Pro"/>
                <a:cs typeface="Times New Roman"/>
              </a:rPr>
              <a:t>City of Long Beach </a:t>
            </a:r>
            <a:r>
              <a:rPr lang="en-US" sz="2200" dirty="0">
                <a:latin typeface="Avenir Next LT Pro"/>
                <a:cs typeface="Times New Roman"/>
              </a:rPr>
              <a:t>-Treatment plant maintenance scheduled. Overall demand expected to decline due to conservation efforts, particularly in groundwater zone</a:t>
            </a:r>
          </a:p>
          <a:p>
            <a:r>
              <a:rPr lang="en-US" sz="2200" u="sng" dirty="0">
                <a:latin typeface="Avenir Next LT Pro"/>
                <a:cs typeface="Times New Roman"/>
              </a:rPr>
              <a:t>Phillips 66-</a:t>
            </a:r>
            <a:r>
              <a:rPr lang="en-US" sz="2200" dirty="0">
                <a:latin typeface="Avenir Next LT Pro"/>
                <a:cs typeface="Times New Roman"/>
              </a:rPr>
              <a:t> Shutdown end of year 2025 (estimate for groundwater production is about 1,000 AF, driven by long-term decommissioning and environmental remediation at both the Carson and Wilmington sites)</a:t>
            </a:r>
          </a:p>
          <a:p>
            <a:r>
              <a:rPr lang="en-US" sz="2200" u="sng" dirty="0">
                <a:latin typeface="Avenir Next LT Pro"/>
                <a:cs typeface="Times New Roman"/>
              </a:rPr>
              <a:t>City of Torrance</a:t>
            </a:r>
            <a:r>
              <a:rPr lang="en-US" sz="2200" dirty="0">
                <a:latin typeface="Avenir Next LT Pro"/>
                <a:cs typeface="Times New Roman"/>
              </a:rPr>
              <a:t>- Decrease due to Desalter expansion, which will temporarily shut down production during major construction</a:t>
            </a:r>
          </a:p>
          <a:p>
            <a:r>
              <a:rPr lang="en-US" sz="2200" u="sng" dirty="0">
                <a:latin typeface="Avenir Next LT Pro"/>
                <a:cs typeface="Times New Roman"/>
              </a:rPr>
              <a:t>Coast Packing Company</a:t>
            </a:r>
            <a:r>
              <a:rPr lang="en-US" sz="2200" dirty="0">
                <a:latin typeface="Avenir Next LT Pro"/>
                <a:cs typeface="Times New Roman"/>
              </a:rPr>
              <a:t>- Exploring water recycling over the next 3 years; potential pumping reduction 10-25%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CF76A-0F0A-85D5-2B55-79133C26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08837C7-97B4-27F6-45CD-5CF96115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" y="2504287"/>
            <a:ext cx="2552689" cy="28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0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B5BD2-4028-BA85-F8E1-6863361A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5B1400-D15B-ACEC-ABE6-7393457A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550"/>
            <a:ext cx="12188825" cy="530225"/>
          </a:xfrm>
        </p:spPr>
        <p:txBody>
          <a:bodyPr/>
          <a:lstStyle/>
          <a:p>
            <a:r>
              <a:rPr lang="en-US"/>
              <a:t>Comments- No Production Changes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6EB066-1031-5B31-238E-2E3FC401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5256"/>
            <a:ext cx="6505575" cy="4576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200" u="sng" dirty="0">
                <a:latin typeface="Avenir Next LT Pro"/>
                <a:cs typeface="Times New Roman"/>
              </a:rPr>
              <a:t>City of Lakewood</a:t>
            </a:r>
            <a:r>
              <a:rPr lang="en-US" sz="2200" dirty="0">
                <a:latin typeface="Avenir Next LT Pro"/>
                <a:cs typeface="Times New Roman"/>
              </a:rPr>
              <a:t>- Production will be directly impacted by the water usage associated with local weather patterns, but do not anticipate pumping reduction due to routine maintenance. </a:t>
            </a:r>
          </a:p>
          <a:p>
            <a:pPr lvl="0"/>
            <a:r>
              <a:rPr lang="en-US" sz="2200" u="sng" dirty="0">
                <a:latin typeface="Avenir Next LT Pro"/>
                <a:cs typeface="Times New Roman"/>
              </a:rPr>
              <a:t>California American Company</a:t>
            </a:r>
            <a:r>
              <a:rPr lang="en-US" sz="2200" dirty="0">
                <a:latin typeface="Avenir Next LT Pro"/>
                <a:cs typeface="Times New Roman"/>
              </a:rPr>
              <a:t>- having treatment challenges, but pumping should remain the same.</a:t>
            </a:r>
          </a:p>
          <a:p>
            <a:pPr lvl="0"/>
            <a:r>
              <a:rPr lang="en-US" sz="2200" u="sng" dirty="0">
                <a:latin typeface="Avenir Next LT Pro"/>
                <a:cs typeface="Times New Roman"/>
              </a:rPr>
              <a:t>City of South Gate</a:t>
            </a:r>
            <a:r>
              <a:rPr lang="en-US" sz="2200" dirty="0">
                <a:latin typeface="Avenir Next LT Pro"/>
                <a:cs typeface="Times New Roman"/>
              </a:rPr>
              <a:t>- no changes</a:t>
            </a:r>
          </a:p>
          <a:p>
            <a:pPr lvl="0"/>
            <a:r>
              <a:rPr lang="en-US" sz="2200" u="sng" dirty="0">
                <a:latin typeface="Avenir Next LT Pro"/>
                <a:cs typeface="Times New Roman"/>
              </a:rPr>
              <a:t>South Montebello Irrigation District</a:t>
            </a:r>
            <a:r>
              <a:rPr lang="en-US" sz="2200" dirty="0">
                <a:latin typeface="Avenir Next LT Pro"/>
                <a:cs typeface="Times New Roman"/>
              </a:rPr>
              <a:t>- no changes</a:t>
            </a:r>
          </a:p>
          <a:p>
            <a:pPr lvl="0"/>
            <a:r>
              <a:rPr lang="en-US" sz="2200" u="sng" dirty="0">
                <a:latin typeface="Avenir Next LT Pro"/>
                <a:cs typeface="Times New Roman"/>
              </a:rPr>
              <a:t>City of Santa Fe Springs</a:t>
            </a:r>
            <a:r>
              <a:rPr lang="en-US" sz="2200" dirty="0">
                <a:latin typeface="Avenir Next LT Pro"/>
                <a:cs typeface="Times New Roman"/>
              </a:rPr>
              <a:t>- no changes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04AFAB-108A-8D9A-9F52-CA3B15E9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6206" y="1558131"/>
            <a:ext cx="2907594" cy="327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9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327D-FC57-AEEA-565B-7E22B1A4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Look- Q1 Production Actuals AY25/26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CCBC6-D8B3-D234-1CCD-E3234820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892099-5D98-23EB-85A5-75C4D535F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47025"/>
              </p:ext>
            </p:extLst>
          </p:nvPr>
        </p:nvGraphicFramePr>
        <p:xfrm>
          <a:off x="1072055" y="1723697"/>
          <a:ext cx="9701049" cy="3878317"/>
        </p:xfrm>
        <a:graphic>
          <a:graphicData uri="http://schemas.openxmlformats.org/drawingml/2006/table">
            <a:tbl>
              <a:tblPr/>
              <a:tblGrid>
                <a:gridCol w="1467230">
                  <a:extLst>
                    <a:ext uri="{9D8B030D-6E8A-4147-A177-3AD203B41FA5}">
                      <a16:colId xmlns:a16="http://schemas.microsoft.com/office/drawing/2014/main" val="2450691922"/>
                    </a:ext>
                  </a:extLst>
                </a:gridCol>
                <a:gridCol w="3219237">
                  <a:extLst>
                    <a:ext uri="{9D8B030D-6E8A-4147-A177-3AD203B41FA5}">
                      <a16:colId xmlns:a16="http://schemas.microsoft.com/office/drawing/2014/main" val="3720067651"/>
                    </a:ext>
                  </a:extLst>
                </a:gridCol>
                <a:gridCol w="1656051">
                  <a:extLst>
                    <a:ext uri="{9D8B030D-6E8A-4147-A177-3AD203B41FA5}">
                      <a16:colId xmlns:a16="http://schemas.microsoft.com/office/drawing/2014/main" val="325138648"/>
                    </a:ext>
                  </a:extLst>
                </a:gridCol>
                <a:gridCol w="1547710">
                  <a:extLst>
                    <a:ext uri="{9D8B030D-6E8A-4147-A177-3AD203B41FA5}">
                      <a16:colId xmlns:a16="http://schemas.microsoft.com/office/drawing/2014/main" val="3595251332"/>
                    </a:ext>
                  </a:extLst>
                </a:gridCol>
                <a:gridCol w="1810821">
                  <a:extLst>
                    <a:ext uri="{9D8B030D-6E8A-4147-A177-3AD203B41FA5}">
                      <a16:colId xmlns:a16="http://schemas.microsoft.com/office/drawing/2014/main" val="3514873122"/>
                    </a:ext>
                  </a:extLst>
                </a:gridCol>
              </a:tblGrid>
              <a:tr h="30618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Storage Production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14,489.34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14,489.34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01802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Last AY 24/25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Production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31,273.09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10,762.43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42,035.52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126629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Total Production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45,762.43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10,762.43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8658FA"/>
                          </a:solidFill>
                          <a:effectLst/>
                          <a:latin typeface="Avenir Next LT Pro" panose="020B0504020202020204" pitchFamily="34" charset="0"/>
                        </a:rPr>
                        <a:t>56,524.86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09163"/>
                  </a:ext>
                </a:extLst>
              </a:tr>
              <a:tr h="398037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844760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AY To Date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Storage Production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13,263.34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13,263.34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97323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25/26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Production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33,839.23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10,004.43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43,843.66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65767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Total Production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47,102.57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10,004.43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 panose="020B0504020202020204" pitchFamily="34" charset="0"/>
                        </a:rPr>
                        <a:t>57,107.00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74887"/>
                  </a:ext>
                </a:extLst>
              </a:tr>
              <a:tr h="408244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49660"/>
                  </a:ext>
                </a:extLst>
              </a:tr>
              <a:tr h="61236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Difference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Difference in Total Production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1,340.14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-758.00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582.14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852012"/>
                  </a:ext>
                </a:extLst>
              </a:tr>
              <a:tr h="62257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AY 24/25 to 25/26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% Change in Total Production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2.93%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-7.04%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venir Next LT Pro" panose="020B0504020202020204" pitchFamily="34" charset="0"/>
                        </a:rPr>
                        <a:t>1.03%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575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A9D145-357F-6ECD-DA52-95D0BFCD8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08445"/>
              </p:ext>
            </p:extLst>
          </p:nvPr>
        </p:nvGraphicFramePr>
        <p:xfrm>
          <a:off x="5763126" y="1456997"/>
          <a:ext cx="5009977" cy="266700"/>
        </p:xfrm>
        <a:graphic>
          <a:graphicData uri="http://schemas.openxmlformats.org/drawingml/2006/table">
            <a:tbl>
              <a:tblPr/>
              <a:tblGrid>
                <a:gridCol w="1654529">
                  <a:extLst>
                    <a:ext uri="{9D8B030D-6E8A-4147-A177-3AD203B41FA5}">
                      <a16:colId xmlns:a16="http://schemas.microsoft.com/office/drawing/2014/main" val="2865101727"/>
                    </a:ext>
                  </a:extLst>
                </a:gridCol>
                <a:gridCol w="1546289">
                  <a:extLst>
                    <a:ext uri="{9D8B030D-6E8A-4147-A177-3AD203B41FA5}">
                      <a16:colId xmlns:a16="http://schemas.microsoft.com/office/drawing/2014/main" val="111424853"/>
                    </a:ext>
                  </a:extLst>
                </a:gridCol>
                <a:gridCol w="1809159">
                  <a:extLst>
                    <a:ext uri="{9D8B030D-6E8A-4147-A177-3AD203B41FA5}">
                      <a16:colId xmlns:a16="http://schemas.microsoft.com/office/drawing/2014/main" val="126032656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Central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West Coast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Combined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46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8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7A128-04CC-630F-340E-060C8DFFA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2C09AA-9C04-33E9-DF4B-F094388F9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087" y="4747003"/>
            <a:ext cx="2011680" cy="201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522D2-F412-2311-A839-E7B3AC74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</a:rPr>
              <a:t>Upcoming Workshops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43ABA-4511-677F-AB89-0651E3A1ED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9F3FE0E-D48D-4B57-A36F-571381084BF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AC8932-69B2-C700-D1D8-0C5A6FC03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16934"/>
              </p:ext>
            </p:extLst>
          </p:nvPr>
        </p:nvGraphicFramePr>
        <p:xfrm>
          <a:off x="586816" y="1265580"/>
          <a:ext cx="10923309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532">
                  <a:extLst>
                    <a:ext uri="{9D8B030D-6E8A-4147-A177-3AD203B41FA5}">
                      <a16:colId xmlns:a16="http://schemas.microsoft.com/office/drawing/2014/main" val="631338940"/>
                    </a:ext>
                  </a:extLst>
                </a:gridCol>
                <a:gridCol w="2102177">
                  <a:extLst>
                    <a:ext uri="{9D8B030D-6E8A-4147-A177-3AD203B41FA5}">
                      <a16:colId xmlns:a16="http://schemas.microsoft.com/office/drawing/2014/main" val="4184426154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251309734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4200119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☑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Budget WS#1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Understanding Water Purchases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August 28, 2025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76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☑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Budget WS#2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WRD 101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October 1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☑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Budget WS#3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Capital Improvement Program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October 23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40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☑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Budget WS#4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Pumper Projections 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December 17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33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4F7C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☐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rgbClr val="0D4F7C"/>
                          </a:solidFill>
                          <a:latin typeface="Avenir Next LT Pro" panose="020B0504020202020204" pitchFamily="34" charset="0"/>
                        </a:rPr>
                        <a:t>Budget WS#5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0D4F7C"/>
                          </a:solidFill>
                          <a:latin typeface="Avenir Next LT Pro" panose="020B0504020202020204" pitchFamily="34" charset="0"/>
                        </a:rPr>
                        <a:t>Projections: Engineering Survey Report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0D4F7C"/>
                          </a:solidFill>
                          <a:latin typeface="Avenir Next LT Pro" panose="020B0504020202020204" pitchFamily="34" charset="0"/>
                        </a:rPr>
                        <a:t>January 21, 2026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91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☐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Budget WS#6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Midyear Budget Review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February 26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5850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0D7928-6A3B-12B7-B59D-7183E7AA22A9}"/>
              </a:ext>
            </a:extLst>
          </p:cNvPr>
          <p:cNvSpPr txBox="1"/>
          <p:nvPr/>
        </p:nvSpPr>
        <p:spPr>
          <a:xfrm>
            <a:off x="3949832" y="4939648"/>
            <a:ext cx="5015060" cy="16308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b="1" dirty="0">
                <a:solidFill>
                  <a:srgbClr val="569950"/>
                </a:solidFill>
              </a:rPr>
              <a:t>All information and recordings available at</a:t>
            </a:r>
          </a:p>
          <a:p>
            <a:pPr algn="r"/>
            <a:r>
              <a:rPr lang="en-US" b="1" dirty="0">
                <a:solidFill>
                  <a:srgbClr val="0C4F7C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https://www.wrd.org/wrd-budget-hub</a:t>
            </a:r>
            <a:endParaRPr lang="en-US" b="1" dirty="0">
              <a:solidFill>
                <a:srgbClr val="0C4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3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90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A19D6-5C52-09F7-22DE-6A338142A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1F719FB-D90F-2BCF-1517-E65DF978661F}"/>
              </a:ext>
            </a:extLst>
          </p:cNvPr>
          <p:cNvGrpSpPr/>
          <p:nvPr/>
        </p:nvGrpSpPr>
        <p:grpSpPr>
          <a:xfrm>
            <a:off x="831668" y="3011445"/>
            <a:ext cx="365760" cy="365760"/>
            <a:chOff x="195108" y="2398958"/>
            <a:chExt cx="365760" cy="365760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6D387D20-D393-A844-56E4-AE073048DF96}"/>
                </a:ext>
              </a:extLst>
            </p:cNvPr>
            <p:cNvSpPr>
              <a:spLocks noChangeAspect="1"/>
            </p:cNvSpPr>
            <p:nvPr/>
          </p:nvSpPr>
          <p:spPr>
            <a:xfrm rot="8127163">
              <a:off x="195108" y="2398958"/>
              <a:ext cx="365760" cy="365760"/>
            </a:xfrm>
            <a:prstGeom prst="teardrop">
              <a:avLst>
                <a:gd name="adj" fmla="val 116290"/>
              </a:avLst>
            </a:prstGeom>
            <a:solidFill>
              <a:srgbClr val="164E7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6B9997-9469-A617-D56E-71FC7F1A486D}"/>
                </a:ext>
              </a:extLst>
            </p:cNvPr>
            <p:cNvSpPr/>
            <p:nvPr/>
          </p:nvSpPr>
          <p:spPr>
            <a:xfrm>
              <a:off x="278928" y="2482778"/>
              <a:ext cx="198120" cy="198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AADB0D-4C59-1978-36C7-D3056ABB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</a:rPr>
              <a:t>Budget Workshop Series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8C280-66CC-3C27-A374-4AEE1F5688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9F3FE0E-D48D-4B57-A36F-571381084BF0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691B5C-5ED9-9CEC-86B0-CC4051147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46055"/>
              </p:ext>
            </p:extLst>
          </p:nvPr>
        </p:nvGraphicFramePr>
        <p:xfrm>
          <a:off x="725785" y="1341576"/>
          <a:ext cx="10740429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532">
                  <a:extLst>
                    <a:ext uri="{9D8B030D-6E8A-4147-A177-3AD203B41FA5}">
                      <a16:colId xmlns:a16="http://schemas.microsoft.com/office/drawing/2014/main" val="631338940"/>
                    </a:ext>
                  </a:extLst>
                </a:gridCol>
                <a:gridCol w="2102177">
                  <a:extLst>
                    <a:ext uri="{9D8B030D-6E8A-4147-A177-3AD203B41FA5}">
                      <a16:colId xmlns:a16="http://schemas.microsoft.com/office/drawing/2014/main" val="4184426154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251309734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200119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☑</a:t>
                      </a:r>
                      <a:endParaRPr lang="en-US" sz="3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Budget WS#1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Understanding Water Purchases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August 28, 2025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760004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☑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Budget WS#2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WRD 101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October 1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☑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Budget WS#3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Capital Improvement Program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October 23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40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1" dirty="0">
                          <a:solidFill>
                            <a:srgbClr val="0D4F7C"/>
                          </a:solidFill>
                          <a:latin typeface="Avenir Next LT Pro" panose="020B0504020202020204" pitchFamily="34" charset="0"/>
                        </a:rPr>
                        <a:t>Budget WS#4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i="1" dirty="0">
                          <a:solidFill>
                            <a:srgbClr val="0D4F7C"/>
                          </a:solidFill>
                          <a:latin typeface="Avenir Next LT Pro" panose="020B0504020202020204" pitchFamily="34" charset="0"/>
                        </a:rPr>
                        <a:t>Pumper Projections 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dirty="0">
                          <a:solidFill>
                            <a:srgbClr val="0D4F7C"/>
                          </a:solidFill>
                          <a:latin typeface="Avenir Next LT Pro" panose="020B0504020202020204" pitchFamily="34" charset="0"/>
                        </a:rPr>
                        <a:t>December 17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33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☐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Budget WS#5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Projections: Engineering Survey Report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January 21, 2026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91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☐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Budget WS#6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Midyear Budget Review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Next LT Pro" panose="020B0504020202020204" pitchFamily="34" charset="0"/>
                        </a:rPr>
                        <a:t>February 26</a:t>
                      </a:r>
                    </a:p>
                  </a:txBody>
                  <a:tcPr marL="45720" marR="4572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585065"/>
                  </a:ext>
                </a:extLst>
              </a:tr>
            </a:tbl>
          </a:graphicData>
        </a:graphic>
      </p:graphicFrame>
      <p:pic>
        <p:nvPicPr>
          <p:cNvPr id="4" name="Picture 3" descr="Calendar page with a pen on top">
            <a:extLst>
              <a:ext uri="{FF2B5EF4-FFF2-40B4-BE49-F238E27FC236}">
                <a16:creationId xmlns:a16="http://schemas.microsoft.com/office/drawing/2014/main" id="{8516B790-498D-F819-0D77-54821ECFF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186">
            <a:off x="9054873" y="4890179"/>
            <a:ext cx="2440442" cy="1626961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52970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D847-A0D9-4F46-A588-89836362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venir Next LT Pro Demi" panose="020B07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E0A7D-F11C-4681-AECC-AAFFC79E4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201" y="1531199"/>
            <a:ext cx="3998470" cy="4452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Avenir Next LT Pro Demi" panose="020B0704020202020204" pitchFamily="34" charset="0"/>
              </a:rPr>
              <a:t>Pumper Projections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0"/>
              </a:rPr>
              <a:t>Survey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0"/>
              </a:rPr>
              <a:t>Results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0"/>
              </a:rPr>
              <a:t>Trends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0"/>
              </a:rPr>
              <a:t>Comments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Avenir Next LT Pro Demi" panose="020B0704020202020204" pitchFamily="34" charset="0"/>
              </a:rPr>
              <a:t>Next Workshop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8C11D-4DA6-4722-31F9-B0B464F6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picture containing sky, outdoor, blue&#10;&#10;AI-generated content may be incorrect.">
            <a:extLst>
              <a:ext uri="{FF2B5EF4-FFF2-40B4-BE49-F238E27FC236}">
                <a16:creationId xmlns:a16="http://schemas.microsoft.com/office/drawing/2014/main" id="{8CD50545-E7F3-0BEE-A0E8-F289743BC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1" y="1531199"/>
            <a:ext cx="6268276" cy="416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67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407F2-E2C9-73D1-56A6-5C20AFD12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AFF5-77FA-F99A-69F6-F4B07CB8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2025-2028 Pumper Forecast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CB3D0-0503-5931-FCC3-7D259768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Graphical user interface&#10;&#10;AI-generated content may be incorrect.">
            <a:extLst>
              <a:ext uri="{FF2B5EF4-FFF2-40B4-BE49-F238E27FC236}">
                <a16:creationId xmlns:a16="http://schemas.microsoft.com/office/drawing/2014/main" id="{53094631-9A4C-B55D-9643-00F192EA1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33" y="1038989"/>
            <a:ext cx="7047457" cy="5499923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B885A-86F6-2854-7465-F42041977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2197545"/>
            <a:ext cx="3343359" cy="31828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Avenir Next LT Pro Demi" panose="020B0704020202020204" pitchFamily="34" charset="0"/>
              </a:rPr>
              <a:t>Emails sent 10/15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Avenir Next LT Pro Demi" panose="020B0704020202020204" pitchFamily="34" charset="0"/>
              </a:rPr>
              <a:t>Reminders sent on 11/5 &amp; 11/6.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Avenir Next LT Pro Demi" panose="020B0704020202020204" pitchFamily="34" charset="0"/>
              </a:rPr>
              <a:t>Phone call follow-up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657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E625E-7DB8-A271-918C-0BFF916D4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482E-6732-0C50-AB52-D4173765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2025-2028 Pumper Forecast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3214B-0AE8-90A2-70D7-FB9C902D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FA1059-C994-B9A4-DEC4-AED82CB8F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85674"/>
              </p:ext>
            </p:extLst>
          </p:nvPr>
        </p:nvGraphicFramePr>
        <p:xfrm>
          <a:off x="745958" y="1429819"/>
          <a:ext cx="7026441" cy="41889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92901">
                  <a:extLst>
                    <a:ext uri="{9D8B030D-6E8A-4147-A177-3AD203B41FA5}">
                      <a16:colId xmlns:a16="http://schemas.microsoft.com/office/drawing/2014/main" val="1441255609"/>
                    </a:ext>
                  </a:extLst>
                </a:gridCol>
                <a:gridCol w="1111180">
                  <a:extLst>
                    <a:ext uri="{9D8B030D-6E8A-4147-A177-3AD203B41FA5}">
                      <a16:colId xmlns:a16="http://schemas.microsoft.com/office/drawing/2014/main" val="501167890"/>
                    </a:ext>
                  </a:extLst>
                </a:gridCol>
                <a:gridCol w="1111180">
                  <a:extLst>
                    <a:ext uri="{9D8B030D-6E8A-4147-A177-3AD203B41FA5}">
                      <a16:colId xmlns:a16="http://schemas.microsoft.com/office/drawing/2014/main" val="657183591"/>
                    </a:ext>
                  </a:extLst>
                </a:gridCol>
                <a:gridCol w="1111180">
                  <a:extLst>
                    <a:ext uri="{9D8B030D-6E8A-4147-A177-3AD203B41FA5}">
                      <a16:colId xmlns:a16="http://schemas.microsoft.com/office/drawing/2014/main" val="1374263194"/>
                    </a:ext>
                  </a:extLst>
                </a:gridCol>
              </a:tblGrid>
              <a:tr h="401530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u="sng" strike="noStrike" dirty="0">
                          <a:effectLst/>
                        </a:rPr>
                        <a:t>3 Year Forecast - Expected Groundwater Production (AF)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413072"/>
                  </a:ext>
                </a:extLst>
              </a:tr>
              <a:tr h="347268">
                <a:tc>
                  <a:txBody>
                    <a:bodyPr/>
                    <a:lstStyle/>
                    <a:p>
                      <a:pPr lvl="1" algn="l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Enter Entity Name</a:t>
                      </a:r>
                      <a:endParaRPr lang="en-US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sng" strike="noStrike" dirty="0">
                          <a:effectLst/>
                        </a:rPr>
                        <a:t>2025-2026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sng" strike="noStrike" dirty="0">
                          <a:effectLst/>
                        </a:rPr>
                        <a:t>2026-2027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sng" strike="noStrike" dirty="0">
                          <a:effectLst/>
                        </a:rPr>
                        <a:t>2027-2028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9715387"/>
                  </a:ext>
                </a:extLst>
              </a:tr>
              <a:tr h="618572"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1600" b="0" u="none" strike="noStrike" dirty="0">
                          <a:effectLst/>
                        </a:rPr>
                        <a:t>Production (AF)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8052143"/>
                  </a:ext>
                </a:extLst>
              </a:tr>
              <a:tr h="618572"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1600" b="0" u="none" strike="noStrike" dirty="0">
                          <a:effectLst/>
                        </a:rPr>
                        <a:t>Storage Withdrawals (AF)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66228020"/>
                  </a:ext>
                </a:extLst>
              </a:tr>
              <a:tr h="748798"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1600" b="0" u="none" strike="noStrike" dirty="0">
                          <a:effectLst/>
                        </a:rPr>
                        <a:t>Carryover Conversion into Storage (AF)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668991"/>
                  </a:ext>
                </a:extLst>
              </a:tr>
              <a:tr h="1454186"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1600" b="0" u="none" strike="noStrike" dirty="0">
                          <a:effectLst/>
                        </a:rPr>
                        <a:t>Please provide information on maintenance of your water system, operational changes, or other factors that may cause a reduction in your pumping: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u="none" strike="noStrike" dirty="0">
                          <a:effectLst/>
                        </a:rPr>
                        <a:t> Enter details here</a:t>
                      </a:r>
                      <a:endParaRPr lang="en-US" sz="1600" b="0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576820"/>
                  </a:ext>
                </a:extLst>
              </a:tr>
            </a:tbl>
          </a:graphicData>
        </a:graphic>
      </p:graphicFrame>
      <p:pic>
        <p:nvPicPr>
          <p:cNvPr id="8" name="Picture 7" descr="A person standing on a bridge over a body of water&#10;&#10;AI-generated content may be incorrect.">
            <a:extLst>
              <a:ext uri="{FF2B5EF4-FFF2-40B4-BE49-F238E27FC236}">
                <a16:creationId xmlns:a16="http://schemas.microsoft.com/office/drawing/2014/main" id="{417896D6-037F-925A-84E1-2CB0834E0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41" y="1198499"/>
            <a:ext cx="3441717" cy="4590789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40190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C912-F82E-408A-D879-DE9307DD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4325" y="57150"/>
            <a:ext cx="12188952" cy="530352"/>
          </a:xfrm>
        </p:spPr>
        <p:txBody>
          <a:bodyPr/>
          <a:lstStyle/>
          <a:p>
            <a:r>
              <a:rPr lang="en-US" dirty="0"/>
              <a:t>2025-2028 Pumper Forecast Survey Results (Nov 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8EE91-6B13-442A-92BA-562A2863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FB52CF-56AA-392D-EF46-3B8A9DD3A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476757"/>
              </p:ext>
            </p:extLst>
          </p:nvPr>
        </p:nvGraphicFramePr>
        <p:xfrm>
          <a:off x="5568641" y="1344915"/>
          <a:ext cx="6083917" cy="454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4F6472-F53C-F943-FD35-79E8D0420CF2}"/>
              </a:ext>
            </a:extLst>
          </p:cNvPr>
          <p:cNvSpPr txBox="1"/>
          <p:nvPr/>
        </p:nvSpPr>
        <p:spPr>
          <a:xfrm>
            <a:off x="438411" y="1351501"/>
            <a:ext cx="4070959" cy="219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500" dirty="0">
                <a:latin typeface="Avenir Next LT Pro Demi" panose="020B0704020202020204" pitchFamily="34" charset="0"/>
              </a:rPr>
              <a:t>Active Pumpers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500" dirty="0">
                <a:latin typeface="Avenir Next LT Pro Demi" panose="020B0704020202020204" pitchFamily="34" charset="0"/>
              </a:rPr>
              <a:t>79 surveys emailed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500" dirty="0">
                <a:latin typeface="Avenir Next LT Pro Demi" panose="020B0704020202020204" pitchFamily="34" charset="0"/>
              </a:rPr>
              <a:t>59% Response Rate </a:t>
            </a:r>
            <a:r>
              <a:rPr lang="en-US" dirty="0">
                <a:latin typeface="Avenir Next LT Pro Demi" panose="020B0704020202020204" pitchFamily="34" charset="0"/>
              </a:rPr>
              <a:t>(same as prior year)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165A28-0506-D252-822B-458106E668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73" r="-3" b="13755"/>
          <a:stretch/>
        </p:blipFill>
        <p:spPr>
          <a:xfrm>
            <a:off x="539442" y="3675665"/>
            <a:ext cx="3136454" cy="2680685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429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737C30-32AD-7352-2A5B-74C829616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794915"/>
              </p:ext>
            </p:extLst>
          </p:nvPr>
        </p:nvGraphicFramePr>
        <p:xfrm>
          <a:off x="1010653" y="831494"/>
          <a:ext cx="10154651" cy="599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F39A16-2139-03A8-1CE5-EED6DB4D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7420" y="94372"/>
            <a:ext cx="12188952" cy="530352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Production Trends (AF) Actuals &amp; Projections (Nov 25)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E9386FD2-36F1-D379-E639-E65F8AF28950}"/>
              </a:ext>
            </a:extLst>
          </p:cNvPr>
          <p:cNvSpPr txBox="1"/>
          <p:nvPr/>
        </p:nvSpPr>
        <p:spPr>
          <a:xfrm>
            <a:off x="2382472" y="5651361"/>
            <a:ext cx="107596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Actuals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AF75866B-A037-4D50-8CEF-2D9C966F282B}"/>
              </a:ext>
            </a:extLst>
          </p:cNvPr>
          <p:cNvSpPr txBox="1"/>
          <p:nvPr/>
        </p:nvSpPr>
        <p:spPr>
          <a:xfrm>
            <a:off x="3913979" y="5644454"/>
            <a:ext cx="107596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Actuals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BAD90A67-566E-4AB8-9852-A44D6C0E46BC}"/>
              </a:ext>
            </a:extLst>
          </p:cNvPr>
          <p:cNvSpPr txBox="1"/>
          <p:nvPr/>
        </p:nvSpPr>
        <p:spPr>
          <a:xfrm>
            <a:off x="5357743" y="5613963"/>
            <a:ext cx="107596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Actuals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FD5608D9-085D-46C0-A8A2-1F765DD67B92}"/>
              </a:ext>
            </a:extLst>
          </p:cNvPr>
          <p:cNvSpPr txBox="1"/>
          <p:nvPr/>
        </p:nvSpPr>
        <p:spPr>
          <a:xfrm>
            <a:off x="6469250" y="5430914"/>
            <a:ext cx="1289071" cy="59559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Pumper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Projections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32562334-CBC7-4C72-B2FF-1A852B6C0377}"/>
              </a:ext>
            </a:extLst>
          </p:cNvPr>
          <p:cNvSpPr txBox="1"/>
          <p:nvPr/>
        </p:nvSpPr>
        <p:spPr>
          <a:xfrm>
            <a:off x="5164055" y="5066633"/>
            <a:ext cx="118600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PREVIOUS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653DE5D9-A56D-4AF7-BA42-0EB0B95F5B4C}"/>
              </a:ext>
            </a:extLst>
          </p:cNvPr>
          <p:cNvSpPr txBox="1"/>
          <p:nvPr/>
        </p:nvSpPr>
        <p:spPr>
          <a:xfrm>
            <a:off x="6609656" y="5055527"/>
            <a:ext cx="118600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CURRENT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F9D0B7F3-3166-4A0B-B94D-3AACBF65676B}"/>
              </a:ext>
            </a:extLst>
          </p:cNvPr>
          <p:cNvSpPr txBox="1"/>
          <p:nvPr/>
        </p:nvSpPr>
        <p:spPr>
          <a:xfrm>
            <a:off x="8079993" y="5044421"/>
            <a:ext cx="118600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ENSUING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E769728-EBF4-0C1B-A47D-E6685480C426}"/>
              </a:ext>
            </a:extLst>
          </p:cNvPr>
          <p:cNvSpPr txBox="1"/>
          <p:nvPr/>
        </p:nvSpPr>
        <p:spPr>
          <a:xfrm>
            <a:off x="9437202" y="5435570"/>
            <a:ext cx="1289071" cy="661076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Avenir Next LT Pro" panose="020B0504020202020204" pitchFamily="34" charset="0"/>
              </a:rPr>
              <a:t>Pumper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4CDAA-EE21-5EE7-85BE-3004C996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98AB6042-48CF-2AF9-F26B-63B93D8B6C35}"/>
              </a:ext>
            </a:extLst>
          </p:cNvPr>
          <p:cNvSpPr txBox="1"/>
          <p:nvPr/>
        </p:nvSpPr>
        <p:spPr>
          <a:xfrm>
            <a:off x="7976925" y="5469113"/>
            <a:ext cx="1289071" cy="661076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Pumper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Projections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CF75594-70B2-4463-B7DD-E7150FE945E3}"/>
              </a:ext>
            </a:extLst>
          </p:cNvPr>
          <p:cNvSpPr txBox="1"/>
          <p:nvPr/>
        </p:nvSpPr>
        <p:spPr>
          <a:xfrm>
            <a:off x="3765111" y="831494"/>
            <a:ext cx="3812211" cy="447768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i="1" baseline="0" dirty="0">
                <a:solidFill>
                  <a:srgbClr val="7030A0"/>
                </a:solidFill>
                <a:latin typeface="Avenir Next LT Pro" panose="020B0504020202020204" pitchFamily="34" charset="0"/>
              </a:rPr>
              <a:t>Forecasted</a:t>
            </a:r>
            <a:endParaRPr lang="en-US" sz="1600" i="1" baseline="0" dirty="0">
              <a:solidFill>
                <a:srgbClr val="7030A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E3EFE-53A3-28C3-F4AD-AE594FE1C0EF}"/>
              </a:ext>
            </a:extLst>
          </p:cNvPr>
          <p:cNvSpPr txBox="1"/>
          <p:nvPr/>
        </p:nvSpPr>
        <p:spPr>
          <a:xfrm>
            <a:off x="6520783" y="871299"/>
            <a:ext cx="1186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  <a:p>
            <a:pPr algn="ctr"/>
            <a:r>
              <a:rPr lang="en-US" i="1" dirty="0">
                <a:solidFill>
                  <a:srgbClr val="7030A0"/>
                </a:solidFill>
              </a:rPr>
              <a:t>219,119</a:t>
            </a:r>
          </a:p>
          <a:p>
            <a:pPr algn="ctr"/>
            <a:r>
              <a:rPr lang="en-US" sz="1200" i="1" dirty="0">
                <a:solidFill>
                  <a:srgbClr val="7030A0"/>
                </a:solidFill>
              </a:rPr>
              <a:t>(Nov 24)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F1548-4D61-8C9F-6B1A-2C1778240D00}"/>
              </a:ext>
            </a:extLst>
          </p:cNvPr>
          <p:cNvSpPr txBox="1"/>
          <p:nvPr/>
        </p:nvSpPr>
        <p:spPr>
          <a:xfrm>
            <a:off x="5110321" y="853648"/>
            <a:ext cx="1186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i="1" dirty="0">
                <a:solidFill>
                  <a:srgbClr val="7030A0"/>
                </a:solidFill>
              </a:rPr>
              <a:t>214,139</a:t>
            </a:r>
          </a:p>
          <a:p>
            <a:pPr algn="ctr"/>
            <a:r>
              <a:rPr lang="en-US" sz="1200" i="1" dirty="0">
                <a:solidFill>
                  <a:srgbClr val="7030A0"/>
                </a:solidFill>
              </a:rPr>
              <a:t>(Nov 24)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F6E25-7A6B-C21B-C4A0-D242FFAE742A}"/>
              </a:ext>
            </a:extLst>
          </p:cNvPr>
          <p:cNvSpPr txBox="1"/>
          <p:nvPr/>
        </p:nvSpPr>
        <p:spPr>
          <a:xfrm>
            <a:off x="3699859" y="869037"/>
            <a:ext cx="1186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i="1" dirty="0">
                <a:solidFill>
                  <a:srgbClr val="7030A0"/>
                </a:solidFill>
              </a:rPr>
              <a:t>200,141</a:t>
            </a:r>
          </a:p>
          <a:p>
            <a:pPr algn="ctr"/>
            <a:r>
              <a:rPr lang="en-US" sz="1200" i="1" dirty="0">
                <a:solidFill>
                  <a:srgbClr val="7030A0"/>
                </a:solidFill>
              </a:rPr>
              <a:t>(Nov 23)</a:t>
            </a:r>
          </a:p>
          <a:p>
            <a:endParaRPr lang="en-US" dirty="0"/>
          </a:p>
        </p:txBody>
      </p:sp>
      <p:sp>
        <p:nvSpPr>
          <p:cNvPr id="12" name="Double Brace 11">
            <a:extLst>
              <a:ext uri="{FF2B5EF4-FFF2-40B4-BE49-F238E27FC236}">
                <a16:creationId xmlns:a16="http://schemas.microsoft.com/office/drawing/2014/main" id="{3E3F4AD0-5EA4-F4AC-6345-DB930C33393F}"/>
              </a:ext>
            </a:extLst>
          </p:cNvPr>
          <p:cNvSpPr/>
          <p:nvPr/>
        </p:nvSpPr>
        <p:spPr>
          <a:xfrm>
            <a:off x="3699859" y="853648"/>
            <a:ext cx="4006927" cy="830773"/>
          </a:xfrm>
          <a:prstGeom prst="bracePair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8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87A9-F91D-09B5-7BD5-F98E52C0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0645" y="84808"/>
            <a:ext cx="12188952" cy="530352"/>
          </a:xfrm>
        </p:spPr>
        <p:txBody>
          <a:bodyPr/>
          <a:lstStyle/>
          <a:p>
            <a:r>
              <a:rPr lang="en-US" dirty="0"/>
              <a:t>Storage Withdrawal (AF) Actuals &amp;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728D9-8AD2-7A93-CF14-233A8BA3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0640" y="6263957"/>
            <a:ext cx="2743200" cy="365125"/>
          </a:xfrm>
        </p:spPr>
        <p:txBody>
          <a:bodyPr/>
          <a:lstStyle/>
          <a:p>
            <a:fld id="{3552DDC0-21BE-478C-8784-987206B35DB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4958CFD-10C6-42A2-AC87-F62FD04CA3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11362"/>
              </p:ext>
            </p:extLst>
          </p:nvPr>
        </p:nvGraphicFramePr>
        <p:xfrm>
          <a:off x="890337" y="1046154"/>
          <a:ext cx="10479505" cy="572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8">
            <a:extLst>
              <a:ext uri="{FF2B5EF4-FFF2-40B4-BE49-F238E27FC236}">
                <a16:creationId xmlns:a16="http://schemas.microsoft.com/office/drawing/2014/main" id="{237D976B-0916-3067-485E-4D559822F179}"/>
              </a:ext>
            </a:extLst>
          </p:cNvPr>
          <p:cNvSpPr txBox="1"/>
          <p:nvPr/>
        </p:nvSpPr>
        <p:spPr>
          <a:xfrm>
            <a:off x="5278930" y="4382711"/>
            <a:ext cx="118600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PREVIOUS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134ED3A3-25BD-2AA9-35F2-4878F8B1A7B6}"/>
              </a:ext>
            </a:extLst>
          </p:cNvPr>
          <p:cNvSpPr txBox="1"/>
          <p:nvPr/>
        </p:nvSpPr>
        <p:spPr>
          <a:xfrm>
            <a:off x="6871948" y="4380358"/>
            <a:ext cx="118600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CURRENT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4EB14EED-8E3A-C220-6AE5-2FE3A90BA6EF}"/>
              </a:ext>
            </a:extLst>
          </p:cNvPr>
          <p:cNvSpPr txBox="1"/>
          <p:nvPr/>
        </p:nvSpPr>
        <p:spPr>
          <a:xfrm>
            <a:off x="8391822" y="4380358"/>
            <a:ext cx="118600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ENSUING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64EE056-781B-3D56-FDB0-7D19E918DCA9}"/>
              </a:ext>
            </a:extLst>
          </p:cNvPr>
          <p:cNvSpPr txBox="1"/>
          <p:nvPr/>
        </p:nvSpPr>
        <p:spPr>
          <a:xfrm>
            <a:off x="2283820" y="5080894"/>
            <a:ext cx="107596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Actuals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C8D7906-0C6E-958D-33E9-C596C4BF18CD}"/>
              </a:ext>
            </a:extLst>
          </p:cNvPr>
          <p:cNvSpPr txBox="1"/>
          <p:nvPr/>
        </p:nvSpPr>
        <p:spPr>
          <a:xfrm>
            <a:off x="3836395" y="4996754"/>
            <a:ext cx="107596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Actuals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4B15214-C8DC-4153-E032-B662F521FD95}"/>
              </a:ext>
            </a:extLst>
          </p:cNvPr>
          <p:cNvSpPr txBox="1"/>
          <p:nvPr/>
        </p:nvSpPr>
        <p:spPr>
          <a:xfrm>
            <a:off x="5388970" y="4996754"/>
            <a:ext cx="107596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Actuals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4359799-059B-E9A8-AFED-964607BDE625}"/>
              </a:ext>
            </a:extLst>
          </p:cNvPr>
          <p:cNvSpPr txBox="1"/>
          <p:nvPr/>
        </p:nvSpPr>
        <p:spPr>
          <a:xfrm>
            <a:off x="6703708" y="4833144"/>
            <a:ext cx="1289071" cy="59559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Pumper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Projections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101545A-CE22-E1A7-F969-94032BC1E0FA}"/>
              </a:ext>
            </a:extLst>
          </p:cNvPr>
          <p:cNvSpPr txBox="1"/>
          <p:nvPr/>
        </p:nvSpPr>
        <p:spPr>
          <a:xfrm>
            <a:off x="8256283" y="4813705"/>
            <a:ext cx="1289071" cy="59559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Pumper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Projections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8044F-1427-DA95-F41E-C71E330EBD7B}"/>
              </a:ext>
            </a:extLst>
          </p:cNvPr>
          <p:cNvSpPr txBox="1"/>
          <p:nvPr/>
        </p:nvSpPr>
        <p:spPr>
          <a:xfrm>
            <a:off x="9784129" y="4763341"/>
            <a:ext cx="1289071" cy="59559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Pumper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Projections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9B93F-3B42-0FC8-AC90-ED8AC418E2CB}"/>
              </a:ext>
            </a:extLst>
          </p:cNvPr>
          <p:cNvSpPr txBox="1"/>
          <p:nvPr/>
        </p:nvSpPr>
        <p:spPr>
          <a:xfrm>
            <a:off x="5165810" y="1126258"/>
            <a:ext cx="1186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i="1" dirty="0">
                <a:solidFill>
                  <a:srgbClr val="7030A0"/>
                </a:solidFill>
              </a:rPr>
              <a:t>34,922</a:t>
            </a:r>
          </a:p>
          <a:p>
            <a:pPr algn="ctr"/>
            <a:r>
              <a:rPr lang="en-US" sz="1200" i="1" dirty="0">
                <a:solidFill>
                  <a:srgbClr val="7030A0"/>
                </a:solidFill>
              </a:rPr>
              <a:t>(Nov 24)</a:t>
            </a:r>
          </a:p>
          <a:p>
            <a:endParaRPr lang="en-US" dirty="0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8E4CD15-B86E-9645-03E9-6470E6AA4E36}"/>
              </a:ext>
            </a:extLst>
          </p:cNvPr>
          <p:cNvSpPr txBox="1"/>
          <p:nvPr/>
        </p:nvSpPr>
        <p:spPr>
          <a:xfrm>
            <a:off x="3845586" y="1095833"/>
            <a:ext cx="3812211" cy="383109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i="1" baseline="0" dirty="0">
                <a:solidFill>
                  <a:srgbClr val="7030A0"/>
                </a:solidFill>
                <a:latin typeface="Avenir Next LT Pro" panose="020B0504020202020204" pitchFamily="34" charset="0"/>
              </a:rPr>
              <a:t>Forecasted</a:t>
            </a:r>
            <a:endParaRPr lang="en-US" sz="1600" i="1" baseline="0" dirty="0">
              <a:solidFill>
                <a:srgbClr val="7030A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3FC724-1E6F-F9CE-D137-4B746BA5C5E7}"/>
              </a:ext>
            </a:extLst>
          </p:cNvPr>
          <p:cNvSpPr txBox="1"/>
          <p:nvPr/>
        </p:nvSpPr>
        <p:spPr>
          <a:xfrm>
            <a:off x="6596625" y="1128810"/>
            <a:ext cx="1186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i="1" dirty="0">
                <a:solidFill>
                  <a:srgbClr val="7030A0"/>
                </a:solidFill>
              </a:rPr>
              <a:t>35,929</a:t>
            </a:r>
          </a:p>
          <a:p>
            <a:pPr algn="ctr"/>
            <a:r>
              <a:rPr lang="en-US" sz="1200" i="1" dirty="0">
                <a:solidFill>
                  <a:srgbClr val="7030A0"/>
                </a:solidFill>
              </a:rPr>
              <a:t>(Nov 24)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31961-BE1D-3852-4703-58DC18CC7FB4}"/>
              </a:ext>
            </a:extLst>
          </p:cNvPr>
          <p:cNvSpPr txBox="1"/>
          <p:nvPr/>
        </p:nvSpPr>
        <p:spPr>
          <a:xfrm>
            <a:off x="3781374" y="1126258"/>
            <a:ext cx="1186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i="1" dirty="0">
                <a:solidFill>
                  <a:srgbClr val="7030A0"/>
                </a:solidFill>
              </a:rPr>
              <a:t>25,242</a:t>
            </a:r>
          </a:p>
          <a:p>
            <a:pPr algn="ctr"/>
            <a:r>
              <a:rPr lang="en-US" sz="1200" i="1" dirty="0">
                <a:solidFill>
                  <a:srgbClr val="7030A0"/>
                </a:solidFill>
              </a:rPr>
              <a:t>(Nov 23)</a:t>
            </a:r>
          </a:p>
          <a:p>
            <a:endParaRPr lang="en-US" dirty="0"/>
          </a:p>
        </p:txBody>
      </p:sp>
      <p:sp>
        <p:nvSpPr>
          <p:cNvPr id="18" name="Double Brace 17">
            <a:extLst>
              <a:ext uri="{FF2B5EF4-FFF2-40B4-BE49-F238E27FC236}">
                <a16:creationId xmlns:a16="http://schemas.microsoft.com/office/drawing/2014/main" id="{B7A40C29-2FC0-2D78-294C-F8BDA2CADCA9}"/>
              </a:ext>
            </a:extLst>
          </p:cNvPr>
          <p:cNvSpPr/>
          <p:nvPr/>
        </p:nvSpPr>
        <p:spPr>
          <a:xfrm>
            <a:off x="3781374" y="1252321"/>
            <a:ext cx="3980900" cy="830773"/>
          </a:xfrm>
          <a:prstGeom prst="bracePair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0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D7F7-79CA-2C05-6DD2-C73DFCDA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0050" y="88247"/>
            <a:ext cx="12188952" cy="530352"/>
          </a:xfrm>
        </p:spPr>
        <p:txBody>
          <a:bodyPr>
            <a:normAutofit fontScale="90000"/>
          </a:bodyPr>
          <a:lstStyle/>
          <a:p>
            <a:r>
              <a:rPr lang="en-US" dirty="0"/>
              <a:t>Carryover Conversion to Storage (AF) Actuals &amp;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31026-3C04-51D4-B2E6-38C64113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33700" cy="273685"/>
          </a:xfrm>
        </p:spPr>
        <p:txBody>
          <a:bodyPr/>
          <a:lstStyle/>
          <a:p>
            <a:fld id="{3552DDC0-21BE-478C-8784-987206B35DB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EB3FA7-5650-4DEF-BE00-4A93FD41C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54726"/>
              </p:ext>
            </p:extLst>
          </p:nvPr>
        </p:nvGraphicFramePr>
        <p:xfrm>
          <a:off x="1032891" y="982980"/>
          <a:ext cx="10123170" cy="564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239AC57-0A76-7EBC-830F-53698C10DC90}"/>
              </a:ext>
            </a:extLst>
          </p:cNvPr>
          <p:cNvSpPr/>
          <p:nvPr/>
        </p:nvSpPr>
        <p:spPr>
          <a:xfrm>
            <a:off x="8097053" y="3037490"/>
            <a:ext cx="1156138" cy="2837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872EE463-224F-692B-40CB-28CAC6466F80}"/>
              </a:ext>
            </a:extLst>
          </p:cNvPr>
          <p:cNvSpPr txBox="1"/>
          <p:nvPr/>
        </p:nvSpPr>
        <p:spPr>
          <a:xfrm>
            <a:off x="5202155" y="4456255"/>
            <a:ext cx="118600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PREVIOUS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0CA6343B-E937-E536-0BA4-70E4610CC33A}"/>
              </a:ext>
            </a:extLst>
          </p:cNvPr>
          <p:cNvSpPr txBox="1"/>
          <p:nvPr/>
        </p:nvSpPr>
        <p:spPr>
          <a:xfrm>
            <a:off x="6649604" y="4445285"/>
            <a:ext cx="118600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CURRENT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5F99AD0F-EBB3-1AD1-9A3D-A30025C614A0}"/>
              </a:ext>
            </a:extLst>
          </p:cNvPr>
          <p:cNvSpPr txBox="1"/>
          <p:nvPr/>
        </p:nvSpPr>
        <p:spPr>
          <a:xfrm>
            <a:off x="8194040" y="4445285"/>
            <a:ext cx="118600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ENSUING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8A0C04A-D3FE-51DD-81D6-CB178C53AEA8}"/>
              </a:ext>
            </a:extLst>
          </p:cNvPr>
          <p:cNvSpPr txBox="1"/>
          <p:nvPr/>
        </p:nvSpPr>
        <p:spPr>
          <a:xfrm>
            <a:off x="2400827" y="5063429"/>
            <a:ext cx="107596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Actuals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C69593D-78CD-5F43-2ACC-F158FD175B48}"/>
              </a:ext>
            </a:extLst>
          </p:cNvPr>
          <p:cNvSpPr txBox="1"/>
          <p:nvPr/>
        </p:nvSpPr>
        <p:spPr>
          <a:xfrm>
            <a:off x="3890243" y="5063429"/>
            <a:ext cx="107596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Actuals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5984E93-9B9F-4F46-AB95-6B81A68AE9FD}"/>
              </a:ext>
            </a:extLst>
          </p:cNvPr>
          <p:cNvSpPr txBox="1"/>
          <p:nvPr/>
        </p:nvSpPr>
        <p:spPr>
          <a:xfrm>
            <a:off x="5312195" y="5063429"/>
            <a:ext cx="1075963" cy="22949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Actuals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48F7A0A-B642-F108-F8B0-30699C0FF47B}"/>
              </a:ext>
            </a:extLst>
          </p:cNvPr>
          <p:cNvSpPr txBox="1"/>
          <p:nvPr/>
        </p:nvSpPr>
        <p:spPr>
          <a:xfrm>
            <a:off x="6569494" y="4880380"/>
            <a:ext cx="1289071" cy="59559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Pumper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Projections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1979F-FDD4-50FF-EC1D-3176DC795E80}"/>
              </a:ext>
            </a:extLst>
          </p:cNvPr>
          <p:cNvSpPr txBox="1"/>
          <p:nvPr/>
        </p:nvSpPr>
        <p:spPr>
          <a:xfrm>
            <a:off x="8030586" y="4858313"/>
            <a:ext cx="1289071" cy="59559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Pumper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Projections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AE444CC-EF7C-DB6A-A436-9E740179BA91}"/>
              </a:ext>
            </a:extLst>
          </p:cNvPr>
          <p:cNvSpPr txBox="1"/>
          <p:nvPr/>
        </p:nvSpPr>
        <p:spPr>
          <a:xfrm>
            <a:off x="9463103" y="4858313"/>
            <a:ext cx="1289071" cy="59559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Pumper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Projections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2A451AED-9AB2-ED3E-0E44-B191C7FAF06E}"/>
              </a:ext>
            </a:extLst>
          </p:cNvPr>
          <p:cNvSpPr txBox="1"/>
          <p:nvPr/>
        </p:nvSpPr>
        <p:spPr>
          <a:xfrm>
            <a:off x="3800599" y="1057320"/>
            <a:ext cx="3812211" cy="447768"/>
          </a:xfrm>
          <a:prstGeom prst="rect">
            <a:avLst/>
          </a:prstGeom>
          <a:noFill/>
          <a:ln w="2857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i="1" baseline="0" dirty="0">
                <a:solidFill>
                  <a:srgbClr val="7030A0"/>
                </a:solidFill>
                <a:latin typeface="Avenir Next LT Pro" panose="020B0504020202020204" pitchFamily="34" charset="0"/>
              </a:rPr>
              <a:t>Forecasted</a:t>
            </a:r>
            <a:endParaRPr lang="en-US" sz="1600" i="1" baseline="0" dirty="0">
              <a:solidFill>
                <a:srgbClr val="7030A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0E173-722E-BCB8-D1D9-A8754FA48110}"/>
              </a:ext>
            </a:extLst>
          </p:cNvPr>
          <p:cNvSpPr txBox="1"/>
          <p:nvPr/>
        </p:nvSpPr>
        <p:spPr>
          <a:xfrm>
            <a:off x="3780203" y="1065648"/>
            <a:ext cx="1186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i="1" dirty="0">
                <a:solidFill>
                  <a:srgbClr val="7030A0"/>
                </a:solidFill>
              </a:rPr>
              <a:t>48,230</a:t>
            </a:r>
          </a:p>
          <a:p>
            <a:pPr algn="ctr"/>
            <a:r>
              <a:rPr lang="en-US" sz="1200" i="1" dirty="0">
                <a:solidFill>
                  <a:srgbClr val="7030A0"/>
                </a:solidFill>
              </a:rPr>
              <a:t>(Nov 23)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0A6314-0591-D25D-9D76-AD08841E7F71}"/>
              </a:ext>
            </a:extLst>
          </p:cNvPr>
          <p:cNvSpPr txBox="1"/>
          <p:nvPr/>
        </p:nvSpPr>
        <p:spPr>
          <a:xfrm>
            <a:off x="5113703" y="1065648"/>
            <a:ext cx="1186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i="1" dirty="0">
                <a:solidFill>
                  <a:srgbClr val="7030A0"/>
                </a:solidFill>
              </a:rPr>
              <a:t>49,242</a:t>
            </a:r>
          </a:p>
          <a:p>
            <a:pPr algn="ctr"/>
            <a:r>
              <a:rPr lang="en-US" sz="1200" i="1" dirty="0">
                <a:solidFill>
                  <a:srgbClr val="7030A0"/>
                </a:solidFill>
              </a:rPr>
              <a:t>(Nov 24)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F949FC-9209-ACFD-1B58-2EECA4577261}"/>
              </a:ext>
            </a:extLst>
          </p:cNvPr>
          <p:cNvSpPr txBox="1"/>
          <p:nvPr/>
        </p:nvSpPr>
        <p:spPr>
          <a:xfrm>
            <a:off x="6483495" y="1065648"/>
            <a:ext cx="1186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i="1" dirty="0">
                <a:solidFill>
                  <a:srgbClr val="7030A0"/>
                </a:solidFill>
              </a:rPr>
              <a:t>51,020</a:t>
            </a:r>
          </a:p>
          <a:p>
            <a:pPr algn="ctr"/>
            <a:r>
              <a:rPr lang="en-US" sz="1200" i="1" dirty="0">
                <a:solidFill>
                  <a:srgbClr val="7030A0"/>
                </a:solidFill>
              </a:rPr>
              <a:t>(Nov 24)</a:t>
            </a:r>
          </a:p>
          <a:p>
            <a:endParaRPr lang="en-US" dirty="0"/>
          </a:p>
        </p:txBody>
      </p:sp>
      <p:sp>
        <p:nvSpPr>
          <p:cNvPr id="19" name="Double Brace 18">
            <a:extLst>
              <a:ext uri="{FF2B5EF4-FFF2-40B4-BE49-F238E27FC236}">
                <a16:creationId xmlns:a16="http://schemas.microsoft.com/office/drawing/2014/main" id="{E41A2FD9-A7D3-EA2A-7FE0-2858D80A48B0}"/>
              </a:ext>
            </a:extLst>
          </p:cNvPr>
          <p:cNvSpPr/>
          <p:nvPr/>
        </p:nvSpPr>
        <p:spPr>
          <a:xfrm>
            <a:off x="3781374" y="1252321"/>
            <a:ext cx="3980900" cy="830773"/>
          </a:xfrm>
          <a:prstGeom prst="bracePair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3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46D5E6A59C74F943B55B711479F22" ma:contentTypeVersion="22" ma:contentTypeDescription="Create a new document." ma:contentTypeScope="" ma:versionID="136be1d52d2fd17b32d534d5e6725e3a">
  <xsd:schema xmlns:xsd="http://www.w3.org/2001/XMLSchema" xmlns:xs="http://www.w3.org/2001/XMLSchema" xmlns:p="http://schemas.microsoft.com/office/2006/metadata/properties" xmlns:ns2="584e6c27-aa00-40f8-ac9f-9d8db0c97cb6" xmlns:ns3="1841c90e-4841-4aac-b4e6-1b52e0813a63" targetNamespace="http://schemas.microsoft.com/office/2006/metadata/properties" ma:root="true" ma:fieldsID="56900922b5e58691ecd57f749aab02a0" ns2:_="" ns3:_="">
    <xsd:import namespace="584e6c27-aa00-40f8-ac9f-9d8db0c97cb6"/>
    <xsd:import namespace="1841c90e-4841-4aac-b4e6-1b52e0813a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e6c27-aa00-40f8-ac9f-9d8db0c97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dbe5896-fbd3-4e9a-a389-ae2d4dc3a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1c90e-4841-4aac-b4e6-1b52e0813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f143c57-7046-447c-bd9a-fc65dbcaa6e6}" ma:internalName="TaxCatchAll" ma:showField="CatchAllData" ma:web="1841c90e-4841-4aac-b4e6-1b52e0813a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41c90e-4841-4aac-b4e6-1b52e0813a63" xsi:nil="true"/>
    <lcf76f155ced4ddcb4097134ff3c332f xmlns="584e6c27-aa00-40f8-ac9f-9d8db0c97cb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A3A44A-0351-4855-8821-4ACC89435E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7BDA7-8EBC-470B-91F6-B8D7C2BF1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4e6c27-aa00-40f8-ac9f-9d8db0c97cb6"/>
    <ds:schemaRef ds:uri="1841c90e-4841-4aac-b4e6-1b52e0813a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B3CD82-704B-4D70-88B2-4C768B801E7C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1841c90e-4841-4aac-b4e6-1b52e0813a63"/>
    <ds:schemaRef ds:uri="http://purl.org/dc/terms/"/>
    <ds:schemaRef ds:uri="http://schemas.microsoft.com/office/2006/metadata/properties"/>
    <ds:schemaRef ds:uri="http://schemas.microsoft.com/office/infopath/2007/PartnerControls"/>
    <ds:schemaRef ds:uri="584e6c27-aa00-40f8-ac9f-9d8db0c97cb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10055</TotalTime>
  <Words>968</Words>
  <Application>Microsoft Office PowerPoint</Application>
  <PresentationFormat>Widescreen</PresentationFormat>
  <Paragraphs>320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Budget Workshop Series</vt:lpstr>
      <vt:lpstr>Agenda</vt:lpstr>
      <vt:lpstr>2025-2028 Pumper Forecast Survey</vt:lpstr>
      <vt:lpstr>2025-2028 Pumper Forecast Survey</vt:lpstr>
      <vt:lpstr>2025-2028 Pumper Forecast Survey Results (Nov 25)</vt:lpstr>
      <vt:lpstr>Total Production Trends (AF) Actuals &amp; Projections (Nov 25)</vt:lpstr>
      <vt:lpstr>Storage Withdrawal (AF) Actuals &amp; Projections</vt:lpstr>
      <vt:lpstr>Carryover Conversion to Storage (AF) Actuals &amp; Projections</vt:lpstr>
      <vt:lpstr>Comments- Expected Increased Production FY25/26</vt:lpstr>
      <vt:lpstr>Comments- Expected Decreased Production</vt:lpstr>
      <vt:lpstr>Comments- No Production Changes</vt:lpstr>
      <vt:lpstr>Quick Look- Q1 Production Actuals AY25/26</vt:lpstr>
      <vt:lpstr>Upcoming Workshops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Brown</dc:creator>
  <cp:lastModifiedBy>Esther Rojas</cp:lastModifiedBy>
  <cp:revision>275</cp:revision>
  <cp:lastPrinted>2025-12-16T16:36:04Z</cp:lastPrinted>
  <dcterms:created xsi:type="dcterms:W3CDTF">2018-03-05T19:54:42Z</dcterms:created>
  <dcterms:modified xsi:type="dcterms:W3CDTF">2025-12-22T22:24:56Z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0x0101007C246D5E6A59C74F943B55B711479F22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Hyperlink">
    <vt:lpwstr>, </vt:lpwstr>
  </property>
  <property fmtid="{D5CDD505-2E9C-101B-9397-08002B2CF9AE}" pid="8" name="MediaServiceImageTags">
    <vt:lpwstr/>
  </property>
</Properties>
</file>