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2" r:id="rId4"/>
  </p:sldMasterIdLst>
  <p:notesMasterIdLst>
    <p:notesMasterId r:id="rId33"/>
  </p:notesMasterIdLst>
  <p:handoutMasterIdLst>
    <p:handoutMasterId r:id="rId34"/>
  </p:handoutMasterIdLst>
  <p:sldIdLst>
    <p:sldId id="265" r:id="rId5"/>
    <p:sldId id="1333" r:id="rId6"/>
    <p:sldId id="279" r:id="rId7"/>
    <p:sldId id="310" r:id="rId8"/>
    <p:sldId id="300" r:id="rId9"/>
    <p:sldId id="301" r:id="rId10"/>
    <p:sldId id="1340" r:id="rId11"/>
    <p:sldId id="1356" r:id="rId12"/>
    <p:sldId id="1357" r:id="rId13"/>
    <p:sldId id="302" r:id="rId14"/>
    <p:sldId id="1337" r:id="rId15"/>
    <p:sldId id="1339" r:id="rId16"/>
    <p:sldId id="1338" r:id="rId17"/>
    <p:sldId id="1341" r:id="rId18"/>
    <p:sldId id="1349" r:id="rId19"/>
    <p:sldId id="291" r:id="rId20"/>
    <p:sldId id="1347" r:id="rId21"/>
    <p:sldId id="1351" r:id="rId22"/>
    <p:sldId id="1352" r:id="rId23"/>
    <p:sldId id="1353" r:id="rId24"/>
    <p:sldId id="1354" r:id="rId25"/>
    <p:sldId id="304" r:id="rId26"/>
    <p:sldId id="1335" r:id="rId27"/>
    <p:sldId id="277" r:id="rId28"/>
    <p:sldId id="290" r:id="rId29"/>
    <p:sldId id="294" r:id="rId30"/>
    <p:sldId id="1355" r:id="rId31"/>
    <p:sldId id="295" r:id="rId3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5860DB-C00E-A268-8C96-B1C3A886D764}" name="Makoto Mizutani" initials="MM" userId="S::Makoto@dakcomm.onmicrosoft.com::1e4a83a3-ebb2-4c0a-b3e0-cb7e9942f9d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CC6600"/>
    <a:srgbClr val="0D4F7C"/>
    <a:srgbClr val="5589C1"/>
    <a:srgbClr val="348AC8"/>
    <a:srgbClr val="348ADB"/>
    <a:srgbClr val="558A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7859AE-258C-1FD5-4EBE-02B59CBF397E}" v="2" dt="2023-12-01T00:25:21.1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234" autoAdjust="0"/>
  </p:normalViewPr>
  <p:slideViewPr>
    <p:cSldViewPr snapToGrid="0">
      <p:cViewPr varScale="1">
        <p:scale>
          <a:sx n="102" d="100"/>
          <a:sy n="102" d="100"/>
        </p:scale>
        <p:origin x="918" y="31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 Swart" userId="S::jswart@wrd.org::21c0a35a-38ef-4ec3-bf6e-9421f960f3fc" providerId="AD" clId="Web-{4A92F5E9-FCE0-7BA8-BF6F-6409B192F8AC}"/>
    <pc:docChg chg="modSld">
      <pc:chgData name="Jenn Swart" userId="S::jswart@wrd.org::21c0a35a-38ef-4ec3-bf6e-9421f960f3fc" providerId="AD" clId="Web-{4A92F5E9-FCE0-7BA8-BF6F-6409B192F8AC}" dt="2023-11-29T22:54:21.383" v="0" actId="1076"/>
      <pc:docMkLst>
        <pc:docMk/>
      </pc:docMkLst>
      <pc:sldChg chg="modSp">
        <pc:chgData name="Jenn Swart" userId="S::jswart@wrd.org::21c0a35a-38ef-4ec3-bf6e-9421f960f3fc" providerId="AD" clId="Web-{4A92F5E9-FCE0-7BA8-BF6F-6409B192F8AC}" dt="2023-11-29T22:54:21.383" v="0" actId="1076"/>
        <pc:sldMkLst>
          <pc:docMk/>
          <pc:sldMk cId="1064361747" sldId="280"/>
        </pc:sldMkLst>
        <pc:spChg chg="mod">
          <ac:chgData name="Jenn Swart" userId="S::jswart@wrd.org::21c0a35a-38ef-4ec3-bf6e-9421f960f3fc" providerId="AD" clId="Web-{4A92F5E9-FCE0-7BA8-BF6F-6409B192F8AC}" dt="2023-11-29T22:54:21.383" v="0" actId="1076"/>
          <ac:spMkLst>
            <pc:docMk/>
            <pc:sldMk cId="1064361747" sldId="280"/>
            <ac:spMk id="3" creationId="{DE88070D-D89B-AA4D-BD53-7C6BF507EEB3}"/>
          </ac:spMkLst>
        </pc:spChg>
      </pc:sldChg>
    </pc:docChg>
  </pc:docChgLst>
  <pc:docChgLst>
    <pc:chgData name="Erika Flores" userId="S::eflores@wrd.org::5335611d-2cc7-40ec-980b-89bc82305b0e" providerId="AD" clId="Web-{C27859AE-258C-1FD5-4EBE-02B59CBF397E}"/>
    <pc:docChg chg="addSld delSld">
      <pc:chgData name="Erika Flores" userId="S::eflores@wrd.org::5335611d-2cc7-40ec-980b-89bc82305b0e" providerId="AD" clId="Web-{C27859AE-258C-1FD5-4EBE-02B59CBF397E}" dt="2023-12-01T00:25:21.151" v="1"/>
      <pc:docMkLst>
        <pc:docMk/>
      </pc:docMkLst>
      <pc:sldChg chg="new del">
        <pc:chgData name="Erika Flores" userId="S::eflores@wrd.org::5335611d-2cc7-40ec-980b-89bc82305b0e" providerId="AD" clId="Web-{C27859AE-258C-1FD5-4EBE-02B59CBF397E}" dt="2023-12-01T00:25:21.151" v="1"/>
        <pc:sldMkLst>
          <pc:docMk/>
          <pc:sldMk cId="3795537698" sldId="281"/>
        </pc:sldMkLst>
      </pc:sldChg>
    </pc:docChg>
  </pc:docChgLst>
  <pc:docChgLst>
    <pc:chgData name="Jenn Swart" userId="21c0a35a-38ef-4ec3-bf6e-9421f960f3fc" providerId="ADAL" clId="{C89DAD72-1558-44CE-BA00-2B948AEBD006}"/>
    <pc:docChg chg="modSld">
      <pc:chgData name="Jenn Swart" userId="21c0a35a-38ef-4ec3-bf6e-9421f960f3fc" providerId="ADAL" clId="{C89DAD72-1558-44CE-BA00-2B948AEBD006}" dt="2023-10-30T17:24:59.240" v="4" actId="1076"/>
      <pc:docMkLst>
        <pc:docMk/>
      </pc:docMkLst>
      <pc:sldChg chg="addSp delSp modSp mod">
        <pc:chgData name="Jenn Swart" userId="21c0a35a-38ef-4ec3-bf6e-9421f960f3fc" providerId="ADAL" clId="{C89DAD72-1558-44CE-BA00-2B948AEBD006}" dt="2023-10-30T17:24:59.240" v="4" actId="1076"/>
        <pc:sldMkLst>
          <pc:docMk/>
          <pc:sldMk cId="1064361747" sldId="280"/>
        </pc:sldMkLst>
        <pc:spChg chg="del">
          <ac:chgData name="Jenn Swart" userId="21c0a35a-38ef-4ec3-bf6e-9421f960f3fc" providerId="ADAL" clId="{C89DAD72-1558-44CE-BA00-2B948AEBD006}" dt="2023-10-30T17:24:43.162" v="0" actId="931"/>
          <ac:spMkLst>
            <pc:docMk/>
            <pc:sldMk cId="1064361747" sldId="280"/>
            <ac:spMk id="5" creationId="{AD0B2FCD-C7E5-3643-B87A-2CFF639561E8}"/>
          </ac:spMkLst>
        </pc:spChg>
        <pc:picChg chg="add mod modCrop">
          <ac:chgData name="Jenn Swart" userId="21c0a35a-38ef-4ec3-bf6e-9421f960f3fc" providerId="ADAL" clId="{C89DAD72-1558-44CE-BA00-2B948AEBD006}" dt="2023-10-30T17:24:59.240" v="4" actId="1076"/>
          <ac:picMkLst>
            <pc:docMk/>
            <pc:sldMk cId="1064361747" sldId="280"/>
            <ac:picMk id="7" creationId="{5DEA20F5-7852-1888-84E2-83ACDCDCC509}"/>
          </ac:picMkLst>
        </pc:picChg>
      </pc:sldChg>
    </pc:docChg>
  </pc:docChgLst>
  <pc:docChgLst>
    <pc:chgData name="Jenn Swart" userId="21c0a35a-38ef-4ec3-bf6e-9421f960f3fc" providerId="ADAL" clId="{4308ACA5-E1D1-4956-9C6A-48280F42843A}"/>
    <pc:docChg chg="modMainMaster">
      <pc:chgData name="Jenn Swart" userId="21c0a35a-38ef-4ec3-bf6e-9421f960f3fc" providerId="ADAL" clId="{4308ACA5-E1D1-4956-9C6A-48280F42843A}" dt="2023-12-01T19:06:05.269" v="15" actId="20577"/>
      <pc:docMkLst>
        <pc:docMk/>
      </pc:docMkLst>
      <pc:sldMasterChg chg="modSldLayout">
        <pc:chgData name="Jenn Swart" userId="21c0a35a-38ef-4ec3-bf6e-9421f960f3fc" providerId="ADAL" clId="{4308ACA5-E1D1-4956-9C6A-48280F42843A}" dt="2023-12-01T19:06:05.269" v="15" actId="20577"/>
        <pc:sldMasterMkLst>
          <pc:docMk/>
          <pc:sldMasterMk cId="3227122214" sldId="2147483662"/>
        </pc:sldMasterMkLst>
        <pc:sldLayoutChg chg="modSp mod">
          <pc:chgData name="Jenn Swart" userId="21c0a35a-38ef-4ec3-bf6e-9421f960f3fc" providerId="ADAL" clId="{4308ACA5-E1D1-4956-9C6A-48280F42843A}" dt="2023-12-01T19:05:58.919" v="7" actId="20577"/>
          <pc:sldLayoutMkLst>
            <pc:docMk/>
            <pc:sldMasterMk cId="3227122214" sldId="2147483662"/>
            <pc:sldLayoutMk cId="1248567969" sldId="2147483717"/>
          </pc:sldLayoutMkLst>
          <pc:spChg chg="mod">
            <ac:chgData name="Jenn Swart" userId="21c0a35a-38ef-4ec3-bf6e-9421f960f3fc" providerId="ADAL" clId="{4308ACA5-E1D1-4956-9C6A-48280F42843A}" dt="2023-12-01T19:05:58.919" v="7" actId="20577"/>
            <ac:spMkLst>
              <pc:docMk/>
              <pc:sldMasterMk cId="3227122214" sldId="2147483662"/>
              <pc:sldLayoutMk cId="1248567969" sldId="2147483717"/>
              <ac:spMk id="23" creationId="{6AE7BED3-FA95-9446-8021-3BB186A91EAD}"/>
            </ac:spMkLst>
          </pc:spChg>
        </pc:sldLayoutChg>
        <pc:sldLayoutChg chg="modSp mod">
          <pc:chgData name="Jenn Swart" userId="21c0a35a-38ef-4ec3-bf6e-9421f960f3fc" providerId="ADAL" clId="{4308ACA5-E1D1-4956-9C6A-48280F42843A}" dt="2023-12-01T19:06:05.269" v="15" actId="20577"/>
          <pc:sldLayoutMkLst>
            <pc:docMk/>
            <pc:sldMasterMk cId="3227122214" sldId="2147483662"/>
            <pc:sldLayoutMk cId="1697851751" sldId="2147483718"/>
          </pc:sldLayoutMkLst>
          <pc:spChg chg="mod">
            <ac:chgData name="Jenn Swart" userId="21c0a35a-38ef-4ec3-bf6e-9421f960f3fc" providerId="ADAL" clId="{4308ACA5-E1D1-4956-9C6A-48280F42843A}" dt="2023-12-01T19:06:05.269" v="15" actId="20577"/>
            <ac:spMkLst>
              <pc:docMk/>
              <pc:sldMasterMk cId="3227122214" sldId="2147483662"/>
              <pc:sldLayoutMk cId="1697851751" sldId="2147483718"/>
              <ac:spMk id="25" creationId="{1EC48C9B-19DC-9849-A08A-D2D79BA2CC75}"/>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AE0FA929-C20B-41EF-AFFA-A093211266C6}" type="datetimeFigureOut">
              <a:rPr lang="en-US" smtClean="0"/>
              <a:t>1/21/2026</a:t>
            </a:fld>
            <a:endParaRPr lang="en-US" dirty="0"/>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2748A923-A70A-42E7-8F39-05D793192682}" type="slidenum">
              <a:rPr lang="en-US" smtClean="0"/>
              <a:t>‹#›</a:t>
            </a:fld>
            <a:endParaRPr lang="en-US" dirty="0"/>
          </a:p>
        </p:txBody>
      </p:sp>
    </p:spTree>
    <p:extLst>
      <p:ext uri="{BB962C8B-B14F-4D97-AF65-F5344CB8AC3E}">
        <p14:creationId xmlns:p14="http://schemas.microsoft.com/office/powerpoint/2010/main" val="21616765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EB7CFFFF-0372-49CE-B0BD-5519A886DF35}" type="datetimeFigureOut">
              <a:rPr lang="en-US" smtClean="0"/>
              <a:t>1/21/2026</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26246564-3F02-4365-A627-1ED7215A67B5}" type="slidenum">
              <a:rPr lang="en-US" smtClean="0"/>
              <a:t>‹#›</a:t>
            </a:fld>
            <a:endParaRPr lang="en-US" dirty="0"/>
          </a:p>
        </p:txBody>
      </p:sp>
    </p:spTree>
    <p:extLst>
      <p:ext uri="{BB962C8B-B14F-4D97-AF65-F5344CB8AC3E}">
        <p14:creationId xmlns:p14="http://schemas.microsoft.com/office/powerpoint/2010/main" val="3295780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Thank you for attending our fifth workshop where we will be presenting the key components considered when preparing our annual Engineering Survey and Report.</a:t>
            </a:r>
          </a:p>
          <a:p>
            <a:r>
              <a:rPr lang="en-US" dirty="0"/>
              <a:t>It's hard to believe that it's been almost five months since we started the budget workshops – we hope the journey has been informative!</a:t>
            </a:r>
          </a:p>
          <a:p>
            <a:r>
              <a:rPr lang="en-US" dirty="0"/>
              <a:t>As a reminder, we have one more workshop scheduled for February 26</a:t>
            </a:r>
            <a:r>
              <a:rPr lang="en-US" baseline="30000" dirty="0"/>
              <a:t>th</a:t>
            </a:r>
            <a:r>
              <a:rPr lang="en-US" dirty="0"/>
              <a:t>.  This will be the kickoff to our budget discussion as we start discussing next years Replenishment Assessment (RA).</a:t>
            </a:r>
          </a:p>
          <a:p>
            <a:r>
              <a:rPr lang="en-US" dirty="0"/>
              <a:t>So, again thank you for attending and now we’ll turn it over to Brian Partington, our Manager of Hydrogeology. </a:t>
            </a:r>
          </a:p>
        </p:txBody>
      </p:sp>
      <p:sp>
        <p:nvSpPr>
          <p:cNvPr id="4" name="Slide Number Placeholder 3"/>
          <p:cNvSpPr>
            <a:spLocks noGrp="1"/>
          </p:cNvSpPr>
          <p:nvPr>
            <p:ph type="sldNum" sz="quarter" idx="5"/>
          </p:nvPr>
        </p:nvSpPr>
        <p:spPr/>
        <p:txBody>
          <a:bodyPr/>
          <a:lstStyle/>
          <a:p>
            <a:fld id="{26246564-3F02-4365-A627-1ED7215A67B5}" type="slidenum">
              <a:rPr lang="en-US" smtClean="0"/>
              <a:t>2</a:t>
            </a:fld>
            <a:endParaRPr lang="en-US" dirty="0"/>
          </a:p>
        </p:txBody>
      </p:sp>
    </p:spTree>
    <p:extLst>
      <p:ext uri="{BB962C8B-B14F-4D97-AF65-F5344CB8AC3E}">
        <p14:creationId xmlns:p14="http://schemas.microsoft.com/office/powerpoint/2010/main" val="1743600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look at more recent pumping trends – here’s the past 3 years.</a:t>
            </a:r>
          </a:p>
          <a:p>
            <a:r>
              <a:rPr lang="en-US" dirty="0"/>
              <a:t>CB trend is up slightly past 2yrs.</a:t>
            </a:r>
          </a:p>
          <a:p>
            <a:r>
              <a:rPr lang="en-US" dirty="0"/>
              <a:t>WCB trend has been consistently increasing the past 7yrs.</a:t>
            </a:r>
          </a:p>
          <a:p>
            <a:r>
              <a:rPr lang="en-US" dirty="0"/>
              <a:t>It's nice to see that we’re heading in the right direction…thank you!</a:t>
            </a:r>
          </a:p>
        </p:txBody>
      </p:sp>
      <p:sp>
        <p:nvSpPr>
          <p:cNvPr id="4" name="Slide Number Placeholder 3"/>
          <p:cNvSpPr>
            <a:spLocks noGrp="1"/>
          </p:cNvSpPr>
          <p:nvPr>
            <p:ph type="sldNum" sz="quarter" idx="5"/>
          </p:nvPr>
        </p:nvSpPr>
        <p:spPr/>
        <p:txBody>
          <a:bodyPr/>
          <a:lstStyle/>
          <a:p>
            <a:fld id="{26246564-3F02-4365-A627-1ED7215A67B5}" type="slidenum">
              <a:rPr lang="en-US" smtClean="0"/>
              <a:t>11</a:t>
            </a:fld>
            <a:endParaRPr lang="en-US" dirty="0"/>
          </a:p>
        </p:txBody>
      </p:sp>
    </p:spTree>
    <p:extLst>
      <p:ext uri="{BB962C8B-B14F-4D97-AF65-F5344CB8AC3E}">
        <p14:creationId xmlns:p14="http://schemas.microsoft.com/office/powerpoint/2010/main" val="2876161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our last workshop, Esther presented the results of the pumper projections so this should look familiar…</a:t>
            </a:r>
          </a:p>
          <a:p>
            <a:r>
              <a:rPr lang="en-US" dirty="0"/>
              <a:t>In the ESR, we’re required to report the Previous, Current, and Ensuing Years.</a:t>
            </a:r>
          </a:p>
          <a:p>
            <a:r>
              <a:rPr lang="en-US" dirty="0"/>
              <a:t>Based on pumper feedback, its anticipated there will be about a 1% increase in WY27.</a:t>
            </a:r>
          </a:p>
          <a:p>
            <a:r>
              <a:rPr lang="en-US" dirty="0"/>
              <a:t>Though, pumper forecasts when compared to actual pumping is on average lower by about 4,000 AFY (or 1% to 3%). </a:t>
            </a:r>
          </a:p>
        </p:txBody>
      </p:sp>
      <p:sp>
        <p:nvSpPr>
          <p:cNvPr id="4" name="Slide Number Placeholder 3"/>
          <p:cNvSpPr>
            <a:spLocks noGrp="1"/>
          </p:cNvSpPr>
          <p:nvPr>
            <p:ph type="sldNum" sz="quarter" idx="5"/>
          </p:nvPr>
        </p:nvSpPr>
        <p:spPr/>
        <p:txBody>
          <a:bodyPr/>
          <a:lstStyle/>
          <a:p>
            <a:fld id="{26246564-3F02-4365-A627-1ED7215A67B5}" type="slidenum">
              <a:rPr lang="en-US" smtClean="0"/>
              <a:t>12</a:t>
            </a:fld>
            <a:endParaRPr lang="en-US" dirty="0"/>
          </a:p>
        </p:txBody>
      </p:sp>
    </p:spTree>
    <p:extLst>
      <p:ext uri="{BB962C8B-B14F-4D97-AF65-F5344CB8AC3E}">
        <p14:creationId xmlns:p14="http://schemas.microsoft.com/office/powerpoint/2010/main" val="4229956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lastly, each month we present a groundwater production update at our Water Resources Committee.</a:t>
            </a:r>
          </a:p>
          <a:p>
            <a:r>
              <a:rPr lang="en-US" dirty="0"/>
              <a:t>PARAPHRASE…</a:t>
            </a:r>
          </a:p>
        </p:txBody>
      </p:sp>
      <p:sp>
        <p:nvSpPr>
          <p:cNvPr id="4" name="Slide Number Placeholder 3"/>
          <p:cNvSpPr>
            <a:spLocks noGrp="1"/>
          </p:cNvSpPr>
          <p:nvPr>
            <p:ph type="sldNum" sz="quarter" idx="5"/>
          </p:nvPr>
        </p:nvSpPr>
        <p:spPr/>
        <p:txBody>
          <a:bodyPr/>
          <a:lstStyle/>
          <a:p>
            <a:fld id="{26246564-3F02-4365-A627-1ED7215A67B5}" type="slidenum">
              <a:rPr lang="en-US" smtClean="0"/>
              <a:t>13</a:t>
            </a:fld>
            <a:endParaRPr lang="en-US" dirty="0"/>
          </a:p>
        </p:txBody>
      </p:sp>
    </p:spTree>
    <p:extLst>
      <p:ext uri="{BB962C8B-B14F-4D97-AF65-F5344CB8AC3E}">
        <p14:creationId xmlns:p14="http://schemas.microsoft.com/office/powerpoint/2010/main" val="3024498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step focuses on the water we purchase to artificially replenish the groundwater basin…</a:t>
            </a:r>
          </a:p>
          <a:p>
            <a:r>
              <a:rPr lang="en-US" dirty="0"/>
              <a:t>The two main areas are shown in the dash squares:</a:t>
            </a:r>
          </a:p>
          <a:p>
            <a:r>
              <a:rPr lang="en-US" dirty="0"/>
              <a:t>On the left, we purchase water placed in the barriers…</a:t>
            </a:r>
          </a:p>
          <a:p>
            <a:r>
              <a:rPr lang="en-US" dirty="0"/>
              <a:t>On the right, we purchase water placed in the spreading grounds…</a:t>
            </a:r>
          </a:p>
        </p:txBody>
      </p:sp>
      <p:sp>
        <p:nvSpPr>
          <p:cNvPr id="4" name="Slide Number Placeholder 3"/>
          <p:cNvSpPr>
            <a:spLocks noGrp="1"/>
          </p:cNvSpPr>
          <p:nvPr>
            <p:ph type="sldNum" sz="quarter" idx="5"/>
          </p:nvPr>
        </p:nvSpPr>
        <p:spPr/>
        <p:txBody>
          <a:bodyPr/>
          <a:lstStyle/>
          <a:p>
            <a:fld id="{26246564-3F02-4365-A627-1ED7215A67B5}" type="slidenum">
              <a:rPr lang="en-US" smtClean="0"/>
              <a:t>14</a:t>
            </a:fld>
            <a:endParaRPr lang="en-US" dirty="0"/>
          </a:p>
        </p:txBody>
      </p:sp>
    </p:spTree>
    <p:extLst>
      <p:ext uri="{BB962C8B-B14F-4D97-AF65-F5344CB8AC3E}">
        <p14:creationId xmlns:p14="http://schemas.microsoft.com/office/powerpoint/2010/main" val="541222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talk about spreading…</a:t>
            </a:r>
          </a:p>
        </p:txBody>
      </p:sp>
      <p:sp>
        <p:nvSpPr>
          <p:cNvPr id="4" name="Slide Number Placeholder 3"/>
          <p:cNvSpPr>
            <a:spLocks noGrp="1"/>
          </p:cNvSpPr>
          <p:nvPr>
            <p:ph type="sldNum" sz="quarter" idx="5"/>
          </p:nvPr>
        </p:nvSpPr>
        <p:spPr/>
        <p:txBody>
          <a:bodyPr/>
          <a:lstStyle/>
          <a:p>
            <a:fld id="{26246564-3F02-4365-A627-1ED7215A67B5}" type="slidenum">
              <a:rPr lang="en-US" smtClean="0"/>
              <a:t>15</a:t>
            </a:fld>
            <a:endParaRPr lang="en-US" dirty="0"/>
          </a:p>
        </p:txBody>
      </p:sp>
    </p:spTree>
    <p:extLst>
      <p:ext uri="{BB962C8B-B14F-4D97-AF65-F5344CB8AC3E}">
        <p14:creationId xmlns:p14="http://schemas.microsoft.com/office/powerpoint/2010/main" val="4240630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defTabSz="966612">
              <a:defRPr/>
            </a:pPr>
            <a:r>
              <a:rPr lang="en-US" sz="1300" dirty="0"/>
              <a:t>READ BULLETS…</a:t>
            </a:r>
          </a:p>
          <a:p>
            <a:pPr defTabSz="966612">
              <a:defRPr/>
            </a:pPr>
            <a:r>
              <a:rPr lang="en-US" sz="1300" dirty="0"/>
              <a:t>For FY27, we’re estimating that we will purchase about 64,000 AF for replenishment into the MFB.</a:t>
            </a:r>
          </a:p>
        </p:txBody>
      </p:sp>
      <p:sp>
        <p:nvSpPr>
          <p:cNvPr id="4" name="Slide Number Placeholder 3"/>
          <p:cNvSpPr>
            <a:spLocks noGrp="1"/>
          </p:cNvSpPr>
          <p:nvPr>
            <p:ph type="sldNum" sz="quarter" idx="5"/>
          </p:nvPr>
        </p:nvSpPr>
        <p:spPr/>
        <p:txBody>
          <a:bodyPr/>
          <a:lstStyle/>
          <a:p>
            <a:fld id="{26246564-3F02-4365-A627-1ED7215A67B5}" type="slidenum">
              <a:rPr lang="en-US" smtClean="0"/>
              <a:t>16</a:t>
            </a:fld>
            <a:endParaRPr lang="en-US" dirty="0"/>
          </a:p>
        </p:txBody>
      </p:sp>
    </p:spTree>
    <p:extLst>
      <p:ext uri="{BB962C8B-B14F-4D97-AF65-F5344CB8AC3E}">
        <p14:creationId xmlns:p14="http://schemas.microsoft.com/office/powerpoint/2010/main" val="3079470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talk about the barriers…</a:t>
            </a:r>
          </a:p>
        </p:txBody>
      </p:sp>
      <p:sp>
        <p:nvSpPr>
          <p:cNvPr id="4" name="Slide Number Placeholder 3"/>
          <p:cNvSpPr>
            <a:spLocks noGrp="1"/>
          </p:cNvSpPr>
          <p:nvPr>
            <p:ph type="sldNum" sz="quarter" idx="5"/>
          </p:nvPr>
        </p:nvSpPr>
        <p:spPr/>
        <p:txBody>
          <a:bodyPr/>
          <a:lstStyle/>
          <a:p>
            <a:fld id="{26246564-3F02-4365-A627-1ED7215A67B5}" type="slidenum">
              <a:rPr lang="en-US" smtClean="0"/>
              <a:t>17</a:t>
            </a:fld>
            <a:endParaRPr lang="en-US" dirty="0"/>
          </a:p>
        </p:txBody>
      </p:sp>
    </p:spTree>
    <p:extLst>
      <p:ext uri="{BB962C8B-B14F-4D97-AF65-F5344CB8AC3E}">
        <p14:creationId xmlns:p14="http://schemas.microsoft.com/office/powerpoint/2010/main" val="4276946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C3D9E-E9EE-1505-4E00-03B515026E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F5BFFA-AECE-C898-67F1-2537F65120F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867A60F-3BF7-DE4B-CF00-C8FBF0ACF877}"/>
              </a:ext>
            </a:extLst>
          </p:cNvPr>
          <p:cNvSpPr>
            <a:spLocks noGrp="1"/>
          </p:cNvSpPr>
          <p:nvPr>
            <p:ph type="body" idx="1"/>
          </p:nvPr>
        </p:nvSpPr>
        <p:spPr/>
        <p:txBody>
          <a:bodyPr/>
          <a:lstStyle/>
          <a:p>
            <a:pPr defTabSz="966612">
              <a:defRPr/>
            </a:pPr>
            <a:r>
              <a:rPr lang="en-US" sz="1300" dirty="0"/>
              <a:t>READ BULLETS…</a:t>
            </a:r>
          </a:p>
          <a:p>
            <a:pPr defTabSz="966612">
              <a:defRPr/>
            </a:pPr>
            <a:r>
              <a:rPr lang="en-US" sz="1300" dirty="0"/>
              <a:t>For FY27, we’re estimating that we will purchase about 26,200 AF for replenishment into the Barriers.</a:t>
            </a:r>
          </a:p>
          <a:p>
            <a:endParaRPr lang="en-US" dirty="0"/>
          </a:p>
        </p:txBody>
      </p:sp>
      <p:sp>
        <p:nvSpPr>
          <p:cNvPr id="4" name="Slide Number Placeholder 3">
            <a:extLst>
              <a:ext uri="{FF2B5EF4-FFF2-40B4-BE49-F238E27FC236}">
                <a16:creationId xmlns:a16="http://schemas.microsoft.com/office/drawing/2014/main" id="{60BF6CBE-6782-C729-E3B0-473F6E425A87}"/>
              </a:ext>
            </a:extLst>
          </p:cNvPr>
          <p:cNvSpPr>
            <a:spLocks noGrp="1"/>
          </p:cNvSpPr>
          <p:nvPr>
            <p:ph type="sldNum" sz="quarter" idx="5"/>
          </p:nvPr>
        </p:nvSpPr>
        <p:spPr/>
        <p:txBody>
          <a:bodyPr/>
          <a:lstStyle/>
          <a:p>
            <a:fld id="{26246564-3F02-4365-A627-1ED7215A67B5}" type="slidenum">
              <a:rPr lang="en-US" smtClean="0"/>
              <a:t>18</a:t>
            </a:fld>
            <a:endParaRPr lang="en-US" dirty="0"/>
          </a:p>
        </p:txBody>
      </p:sp>
    </p:spTree>
    <p:extLst>
      <p:ext uri="{BB962C8B-B14F-4D97-AF65-F5344CB8AC3E}">
        <p14:creationId xmlns:p14="http://schemas.microsoft.com/office/powerpoint/2010/main" val="4157958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3CC16-16AC-FD75-FC2D-3739C7063E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00E968-7607-059B-8BE7-FE8A4EC5581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180397D-D9C2-DCDB-0D21-7423F5F5165F}"/>
              </a:ext>
            </a:extLst>
          </p:cNvPr>
          <p:cNvSpPr>
            <a:spLocks noGrp="1"/>
          </p:cNvSpPr>
          <p:nvPr>
            <p:ph type="body" idx="1"/>
          </p:nvPr>
        </p:nvSpPr>
        <p:spPr/>
        <p:txBody>
          <a:bodyPr/>
          <a:lstStyle/>
          <a:p>
            <a:pPr defTabSz="966612">
              <a:defRPr/>
            </a:pPr>
            <a:r>
              <a:rPr lang="en-US" sz="1300" dirty="0"/>
              <a:t>As mentioned earlier, we’re still working through the evaluation, but for discussion's sake here’s last years Accumulated Overdraft.</a:t>
            </a:r>
          </a:p>
          <a:p>
            <a:pPr defTabSz="966612">
              <a:defRPr/>
            </a:pPr>
            <a:r>
              <a:rPr lang="en-US" sz="1300" dirty="0"/>
              <a:t>After a couple anomalous back-to-back wet years, last years rainfall was extremely dry at 4.52”.</a:t>
            </a:r>
          </a:p>
          <a:p>
            <a:pPr defTabSz="966612">
              <a:defRPr/>
            </a:pPr>
            <a:r>
              <a:rPr lang="en-US" sz="1300" dirty="0"/>
              <a:t>This will likely lead to a significant drop in storage and mostly likely below the 5% of Optimum Quantity Line.</a:t>
            </a:r>
          </a:p>
          <a:p>
            <a:pPr defTabSz="966612">
              <a:defRPr/>
            </a:pPr>
            <a:endParaRPr lang="en-US" sz="1300" dirty="0"/>
          </a:p>
          <a:p>
            <a:pPr defTabSz="966612">
              <a:defRPr/>
            </a:pPr>
            <a:r>
              <a:rPr lang="en-US" sz="1300" dirty="0"/>
              <a:t>FYI…those two back-to-back years have never happened in the historic record – confirmed with LACPW</a:t>
            </a:r>
          </a:p>
          <a:p>
            <a:endParaRPr lang="en-US" dirty="0"/>
          </a:p>
        </p:txBody>
      </p:sp>
      <p:sp>
        <p:nvSpPr>
          <p:cNvPr id="4" name="Slide Number Placeholder 3">
            <a:extLst>
              <a:ext uri="{FF2B5EF4-FFF2-40B4-BE49-F238E27FC236}">
                <a16:creationId xmlns:a16="http://schemas.microsoft.com/office/drawing/2014/main" id="{62AA4C23-C2FD-423C-62BD-D612894FB62F}"/>
              </a:ext>
            </a:extLst>
          </p:cNvPr>
          <p:cNvSpPr>
            <a:spLocks noGrp="1"/>
          </p:cNvSpPr>
          <p:nvPr>
            <p:ph type="sldNum" sz="quarter" idx="5"/>
          </p:nvPr>
        </p:nvSpPr>
        <p:spPr/>
        <p:txBody>
          <a:bodyPr/>
          <a:lstStyle/>
          <a:p>
            <a:fld id="{26246564-3F02-4365-A627-1ED7215A67B5}" type="slidenum">
              <a:rPr lang="en-US" smtClean="0"/>
              <a:t>19</a:t>
            </a:fld>
            <a:endParaRPr lang="en-US" dirty="0"/>
          </a:p>
        </p:txBody>
      </p:sp>
    </p:spTree>
    <p:extLst>
      <p:ext uri="{BB962C8B-B14F-4D97-AF65-F5344CB8AC3E}">
        <p14:creationId xmlns:p14="http://schemas.microsoft.com/office/powerpoint/2010/main" val="599100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B536D-B6AC-13D6-0DFF-90711F24D1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FE1D94-C676-A0A4-3808-34A48976429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1FC5DC5-51CA-C473-D55B-88E4C4F85E2C}"/>
              </a:ext>
            </a:extLst>
          </p:cNvPr>
          <p:cNvSpPr>
            <a:spLocks noGrp="1"/>
          </p:cNvSpPr>
          <p:nvPr>
            <p:ph type="body" idx="1"/>
          </p:nvPr>
        </p:nvSpPr>
        <p:spPr/>
        <p:txBody>
          <a:bodyPr/>
          <a:lstStyle/>
          <a:p>
            <a:pPr defTabSz="966612">
              <a:defRPr/>
            </a:pPr>
            <a:r>
              <a:rPr lang="en-US" sz="1300" dirty="0"/>
              <a:t>And finally, here’s a comparison of the rates we pay to purchase water by location and type – FY26 &amp; FY27.</a:t>
            </a:r>
          </a:p>
          <a:p>
            <a:pPr defTabSz="966612">
              <a:defRPr/>
            </a:pPr>
            <a:r>
              <a:rPr lang="en-US" sz="1300" dirty="0"/>
              <a:t>We plan to purchase a similar volume as last year, +800 AF.  That’s not a big difference…</a:t>
            </a:r>
          </a:p>
          <a:p>
            <a:pPr defTabSz="966612">
              <a:defRPr/>
            </a:pPr>
            <a:r>
              <a:rPr lang="en-US" sz="1300" dirty="0"/>
              <a:t>Thus, you can clearly see the rate increase is mainly due to higher costs passed down by MWD.</a:t>
            </a:r>
          </a:p>
          <a:p>
            <a:endParaRPr lang="en-US" dirty="0"/>
          </a:p>
        </p:txBody>
      </p:sp>
      <p:sp>
        <p:nvSpPr>
          <p:cNvPr id="4" name="Slide Number Placeholder 3">
            <a:extLst>
              <a:ext uri="{FF2B5EF4-FFF2-40B4-BE49-F238E27FC236}">
                <a16:creationId xmlns:a16="http://schemas.microsoft.com/office/drawing/2014/main" id="{316FA6C8-A376-EF01-EC32-10423B67C2DE}"/>
              </a:ext>
            </a:extLst>
          </p:cNvPr>
          <p:cNvSpPr>
            <a:spLocks noGrp="1"/>
          </p:cNvSpPr>
          <p:nvPr>
            <p:ph type="sldNum" sz="quarter" idx="5"/>
          </p:nvPr>
        </p:nvSpPr>
        <p:spPr/>
        <p:txBody>
          <a:bodyPr/>
          <a:lstStyle/>
          <a:p>
            <a:fld id="{26246564-3F02-4365-A627-1ED7215A67B5}" type="slidenum">
              <a:rPr lang="en-US" smtClean="0"/>
              <a:t>20</a:t>
            </a:fld>
            <a:endParaRPr lang="en-US" dirty="0"/>
          </a:p>
        </p:txBody>
      </p:sp>
    </p:spTree>
    <p:extLst>
      <p:ext uri="{BB962C8B-B14F-4D97-AF65-F5344CB8AC3E}">
        <p14:creationId xmlns:p14="http://schemas.microsoft.com/office/powerpoint/2010/main" val="522073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PARAPHRASE…</a:t>
            </a:r>
          </a:p>
        </p:txBody>
      </p:sp>
      <p:sp>
        <p:nvSpPr>
          <p:cNvPr id="4" name="Slide Number Placeholder 3"/>
          <p:cNvSpPr>
            <a:spLocks noGrp="1"/>
          </p:cNvSpPr>
          <p:nvPr>
            <p:ph type="sldNum" sz="quarter" idx="5"/>
          </p:nvPr>
        </p:nvSpPr>
        <p:spPr/>
        <p:txBody>
          <a:bodyPr/>
          <a:lstStyle/>
          <a:p>
            <a:fld id="{26246564-3F02-4365-A627-1ED7215A67B5}" type="slidenum">
              <a:rPr lang="en-US" smtClean="0"/>
              <a:t>3</a:t>
            </a:fld>
            <a:endParaRPr lang="en-US" dirty="0"/>
          </a:p>
        </p:txBody>
      </p:sp>
    </p:spTree>
    <p:extLst>
      <p:ext uri="{BB962C8B-B14F-4D97-AF65-F5344CB8AC3E}">
        <p14:creationId xmlns:p14="http://schemas.microsoft.com/office/powerpoint/2010/main" val="2379183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its only going up…here’s the projections reported by MWD.</a:t>
            </a:r>
          </a:p>
        </p:txBody>
      </p:sp>
      <p:sp>
        <p:nvSpPr>
          <p:cNvPr id="4" name="Slide Number Placeholder 3"/>
          <p:cNvSpPr>
            <a:spLocks noGrp="1"/>
          </p:cNvSpPr>
          <p:nvPr>
            <p:ph type="sldNum" sz="quarter" idx="5"/>
          </p:nvPr>
        </p:nvSpPr>
        <p:spPr/>
        <p:txBody>
          <a:bodyPr/>
          <a:lstStyle/>
          <a:p>
            <a:fld id="{26246564-3F02-4365-A627-1ED7215A67B5}" type="slidenum">
              <a:rPr lang="en-US" smtClean="0"/>
              <a:t>21</a:t>
            </a:fld>
            <a:endParaRPr lang="en-US" dirty="0"/>
          </a:p>
        </p:txBody>
      </p:sp>
    </p:spTree>
    <p:extLst>
      <p:ext uri="{BB962C8B-B14F-4D97-AF65-F5344CB8AC3E}">
        <p14:creationId xmlns:p14="http://schemas.microsoft.com/office/powerpoint/2010/main" val="1591172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lastly, here are the key dates and actions associated with preparing the ESR.</a:t>
            </a:r>
          </a:p>
          <a:p>
            <a:endParaRPr lang="en-US" dirty="0"/>
          </a:p>
          <a:p>
            <a:r>
              <a:rPr lang="en-US" dirty="0"/>
              <a:t>READ BULLETS…</a:t>
            </a:r>
          </a:p>
        </p:txBody>
      </p:sp>
      <p:sp>
        <p:nvSpPr>
          <p:cNvPr id="4" name="Slide Number Placeholder 3"/>
          <p:cNvSpPr>
            <a:spLocks noGrp="1"/>
          </p:cNvSpPr>
          <p:nvPr>
            <p:ph type="sldNum" sz="quarter" idx="5"/>
          </p:nvPr>
        </p:nvSpPr>
        <p:spPr/>
        <p:txBody>
          <a:bodyPr/>
          <a:lstStyle/>
          <a:p>
            <a:fld id="{26246564-3F02-4365-A627-1ED7215A67B5}" type="slidenum">
              <a:rPr lang="en-US" smtClean="0"/>
              <a:t>22</a:t>
            </a:fld>
            <a:endParaRPr lang="en-US" dirty="0"/>
          </a:p>
        </p:txBody>
      </p:sp>
    </p:spTree>
    <p:extLst>
      <p:ext uri="{BB962C8B-B14F-4D97-AF65-F5344CB8AC3E}">
        <p14:creationId xmlns:p14="http://schemas.microsoft.com/office/powerpoint/2010/main" val="4069777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proposed dates…RA adoption is planned for April 21</a:t>
            </a:r>
            <a:r>
              <a:rPr lang="en-US" baseline="30000" dirty="0"/>
              <a:t>st</a:t>
            </a:r>
            <a:r>
              <a:rPr lang="en-US" dirty="0"/>
              <a:t>.</a:t>
            </a:r>
          </a:p>
        </p:txBody>
      </p:sp>
      <p:sp>
        <p:nvSpPr>
          <p:cNvPr id="4" name="Slide Number Placeholder 3"/>
          <p:cNvSpPr>
            <a:spLocks noGrp="1"/>
          </p:cNvSpPr>
          <p:nvPr>
            <p:ph type="sldNum" sz="quarter" idx="5"/>
          </p:nvPr>
        </p:nvSpPr>
        <p:spPr/>
        <p:txBody>
          <a:bodyPr/>
          <a:lstStyle/>
          <a:p>
            <a:fld id="{26246564-3F02-4365-A627-1ED7215A67B5}" type="slidenum">
              <a:rPr lang="en-US" smtClean="0"/>
              <a:t>23</a:t>
            </a:fld>
            <a:endParaRPr lang="en-US" dirty="0"/>
          </a:p>
        </p:txBody>
      </p:sp>
    </p:spTree>
    <p:extLst>
      <p:ext uri="{BB962C8B-B14F-4D97-AF65-F5344CB8AC3E}">
        <p14:creationId xmlns:p14="http://schemas.microsoft.com/office/powerpoint/2010/main" val="394151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Walk through steps…today’s presentation will cover Step 1 – 3.  We’re still working on Step #4, and we’ll give you a sneak peek at the rates for Step #5.</a:t>
            </a:r>
          </a:p>
        </p:txBody>
      </p:sp>
      <p:sp>
        <p:nvSpPr>
          <p:cNvPr id="4" name="Slide Number Placeholder 3"/>
          <p:cNvSpPr>
            <a:spLocks noGrp="1"/>
          </p:cNvSpPr>
          <p:nvPr>
            <p:ph type="sldNum" sz="quarter" idx="5"/>
          </p:nvPr>
        </p:nvSpPr>
        <p:spPr/>
        <p:txBody>
          <a:bodyPr/>
          <a:lstStyle/>
          <a:p>
            <a:fld id="{26246564-3F02-4365-A627-1ED7215A67B5}" type="slidenum">
              <a:rPr lang="en-US" smtClean="0"/>
              <a:t>4</a:t>
            </a:fld>
            <a:endParaRPr lang="en-US" dirty="0"/>
          </a:p>
        </p:txBody>
      </p:sp>
    </p:spTree>
    <p:extLst>
      <p:ext uri="{BB962C8B-B14F-4D97-AF65-F5344CB8AC3E}">
        <p14:creationId xmlns:p14="http://schemas.microsoft.com/office/powerpoint/2010/main" val="3452114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The first step is to evaluate rainfall, which generally starts around October.</a:t>
            </a:r>
          </a:p>
          <a:p>
            <a:r>
              <a:rPr lang="en-US" dirty="0"/>
              <a:t>By now most everyone knows our weather patterns are primarily controlled by La Nina’s (generally dry) and El Nino’s (generally wet).</a:t>
            </a:r>
          </a:p>
          <a:p>
            <a:endParaRPr lang="en-US" dirty="0"/>
          </a:p>
        </p:txBody>
      </p:sp>
      <p:sp>
        <p:nvSpPr>
          <p:cNvPr id="4" name="Slide Number Placeholder 3"/>
          <p:cNvSpPr>
            <a:spLocks noGrp="1"/>
          </p:cNvSpPr>
          <p:nvPr>
            <p:ph type="sldNum" sz="quarter" idx="5"/>
          </p:nvPr>
        </p:nvSpPr>
        <p:spPr/>
        <p:txBody>
          <a:bodyPr/>
          <a:lstStyle/>
          <a:p>
            <a:fld id="{26246564-3F02-4365-A627-1ED7215A67B5}" type="slidenum">
              <a:rPr lang="en-US" smtClean="0"/>
              <a:t>5</a:t>
            </a:fld>
            <a:endParaRPr lang="en-US" dirty="0"/>
          </a:p>
        </p:txBody>
      </p:sp>
    </p:spTree>
    <p:extLst>
      <p:ext uri="{BB962C8B-B14F-4D97-AF65-F5344CB8AC3E}">
        <p14:creationId xmlns:p14="http://schemas.microsoft.com/office/powerpoint/2010/main" val="3992163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We also track atmospheric rivers that dominate the rainfall we receive along the western coastal US.</a:t>
            </a:r>
          </a:p>
          <a:p>
            <a:r>
              <a:rPr lang="en-US" dirty="0"/>
              <a:t>Here are a few examples how the data is tracked and presented by the Center for Western Weather and Water Extremes (CW3E).</a:t>
            </a:r>
          </a:p>
        </p:txBody>
      </p:sp>
      <p:sp>
        <p:nvSpPr>
          <p:cNvPr id="4" name="Slide Number Placeholder 3"/>
          <p:cNvSpPr>
            <a:spLocks noGrp="1"/>
          </p:cNvSpPr>
          <p:nvPr>
            <p:ph type="sldNum" sz="quarter" idx="5"/>
          </p:nvPr>
        </p:nvSpPr>
        <p:spPr/>
        <p:txBody>
          <a:bodyPr/>
          <a:lstStyle/>
          <a:p>
            <a:fld id="{26246564-3F02-4365-A627-1ED7215A67B5}" type="slidenum">
              <a:rPr lang="en-US" smtClean="0"/>
              <a:t>6</a:t>
            </a:fld>
            <a:endParaRPr lang="en-US" dirty="0"/>
          </a:p>
        </p:txBody>
      </p:sp>
    </p:spTree>
    <p:extLst>
      <p:ext uri="{BB962C8B-B14F-4D97-AF65-F5344CB8AC3E}">
        <p14:creationId xmlns:p14="http://schemas.microsoft.com/office/powerpoint/2010/main" val="3910057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In the ESR, we review and report rainfall dating back to 1925, that’s 100 year!</a:t>
            </a:r>
          </a:p>
          <a:p>
            <a:r>
              <a:rPr lang="en-US" dirty="0"/>
              <a:t>Over that time our annual running average rainfall is about 14”.  You can see that on the horizontal dashed line…</a:t>
            </a:r>
          </a:p>
          <a:p>
            <a:r>
              <a:rPr lang="en-US" dirty="0"/>
              <a:t>Now, one thing that has been a concern for just over two decades now is the persistence of drought, dating back to about the late 1990s.</a:t>
            </a:r>
          </a:p>
          <a:p>
            <a:r>
              <a:rPr lang="en-US" dirty="0"/>
              <a:t>For example, last year we only received 4.52” of rainfall – that’s 32% of our local 100-year AVG.</a:t>
            </a:r>
          </a:p>
          <a:p>
            <a:r>
              <a:rPr lang="en-US" dirty="0"/>
              <a:t>We’ve also had several so-so years (shown in pink) and several really dry years (shown in red).  One year we only received 1.95”.</a:t>
            </a:r>
          </a:p>
          <a:p>
            <a:r>
              <a:rPr lang="en-US" dirty="0"/>
              <a:t>This lack of rainfall affect us because a good portion of our basin recovery is tied to the amount of water we can capture in the Montebello Spreading Grounds.</a:t>
            </a:r>
          </a:p>
          <a:p>
            <a:r>
              <a:rPr lang="en-US" dirty="0"/>
              <a:t>We’ll talk more about that later, but I just wanted to underscore the importance of rainfall…</a:t>
            </a:r>
          </a:p>
        </p:txBody>
      </p:sp>
      <p:sp>
        <p:nvSpPr>
          <p:cNvPr id="4" name="Slide Number Placeholder 3"/>
          <p:cNvSpPr>
            <a:spLocks noGrp="1"/>
          </p:cNvSpPr>
          <p:nvPr>
            <p:ph type="sldNum" sz="quarter" idx="5"/>
          </p:nvPr>
        </p:nvSpPr>
        <p:spPr/>
        <p:txBody>
          <a:bodyPr/>
          <a:lstStyle/>
          <a:p>
            <a:fld id="{26246564-3F02-4365-A627-1ED7215A67B5}" type="slidenum">
              <a:rPr lang="en-US" smtClean="0"/>
              <a:t>7</a:t>
            </a:fld>
            <a:endParaRPr lang="en-US" dirty="0"/>
          </a:p>
        </p:txBody>
      </p:sp>
    </p:spTree>
    <p:extLst>
      <p:ext uri="{BB962C8B-B14F-4D97-AF65-F5344CB8AC3E}">
        <p14:creationId xmlns:p14="http://schemas.microsoft.com/office/powerpoint/2010/main" val="2862019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Now, enough with that doom and gloom – we’re off to a good start to WY26.  So far, we’ve received nearly 13”, or 295% of NORMAL.</a:t>
            </a:r>
          </a:p>
          <a:p>
            <a:r>
              <a:rPr lang="en-US" dirty="0"/>
              <a:t>So, the predicted La Nina for this years seems to be fading fast, though no guaranteed – we’ll know more as we enter what we call the “Wet Months”.</a:t>
            </a:r>
          </a:p>
          <a:p>
            <a:r>
              <a:rPr lang="en-US" dirty="0"/>
              <a:t>We generally get most of our rainfall in January / February.</a:t>
            </a:r>
          </a:p>
        </p:txBody>
      </p:sp>
      <p:sp>
        <p:nvSpPr>
          <p:cNvPr id="4" name="Slide Number Placeholder 3"/>
          <p:cNvSpPr>
            <a:spLocks noGrp="1"/>
          </p:cNvSpPr>
          <p:nvPr>
            <p:ph type="sldNum" sz="quarter" idx="5"/>
          </p:nvPr>
        </p:nvSpPr>
        <p:spPr/>
        <p:txBody>
          <a:bodyPr/>
          <a:lstStyle/>
          <a:p>
            <a:fld id="{26246564-3F02-4365-A627-1ED7215A67B5}" type="slidenum">
              <a:rPr lang="en-US" smtClean="0"/>
              <a:t>8</a:t>
            </a:fld>
            <a:endParaRPr lang="en-US" dirty="0"/>
          </a:p>
        </p:txBody>
      </p:sp>
    </p:spTree>
    <p:extLst>
      <p:ext uri="{BB962C8B-B14F-4D97-AF65-F5344CB8AC3E}">
        <p14:creationId xmlns:p14="http://schemas.microsoft.com/office/powerpoint/2010/main" val="1270900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And just one final side to wrap up rainfall – this chart clearly shows you why rainfall is important for our region.</a:t>
            </a:r>
          </a:p>
          <a:p>
            <a:r>
              <a:rPr lang="en-US" dirty="0"/>
              <a:t>When it rains, a significant amount of that rainfall is captured and recharged into the aquifers by LACPW.</a:t>
            </a:r>
          </a:p>
          <a:p>
            <a:r>
              <a:rPr lang="en-US" dirty="0"/>
              <a:t>And most importantly…ITS FREE!</a:t>
            </a:r>
          </a:p>
        </p:txBody>
      </p:sp>
      <p:sp>
        <p:nvSpPr>
          <p:cNvPr id="4" name="Slide Number Placeholder 3"/>
          <p:cNvSpPr>
            <a:spLocks noGrp="1"/>
          </p:cNvSpPr>
          <p:nvPr>
            <p:ph type="sldNum" sz="quarter" idx="5"/>
          </p:nvPr>
        </p:nvSpPr>
        <p:spPr/>
        <p:txBody>
          <a:bodyPr/>
          <a:lstStyle/>
          <a:p>
            <a:fld id="{26246564-3F02-4365-A627-1ED7215A67B5}" type="slidenum">
              <a:rPr lang="en-US" smtClean="0"/>
              <a:t>9</a:t>
            </a:fld>
            <a:endParaRPr lang="en-US" dirty="0"/>
          </a:p>
        </p:txBody>
      </p:sp>
    </p:spTree>
    <p:extLst>
      <p:ext uri="{BB962C8B-B14F-4D97-AF65-F5344CB8AC3E}">
        <p14:creationId xmlns:p14="http://schemas.microsoft.com/office/powerpoint/2010/main" val="2325719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Groundwater production is the second thing we evaluate when preparing the ESR.</a:t>
            </a:r>
          </a:p>
          <a:p>
            <a:r>
              <a:rPr lang="en-US" dirty="0"/>
              <a:t>This chart provides production data for the past 15yrs.  Its gives us a general sense of the overall trend…</a:t>
            </a:r>
          </a:p>
          <a:p>
            <a:r>
              <a:rPr lang="en-US" dirty="0"/>
              <a:t>As you can see, total production has been down since the recent high in WY14.</a:t>
            </a:r>
          </a:p>
          <a:p>
            <a:r>
              <a:rPr lang="en-US" dirty="0"/>
              <a:t>CB trendline is about -1900 AFY.</a:t>
            </a:r>
          </a:p>
          <a:p>
            <a:r>
              <a:rPr lang="en-US" dirty="0"/>
              <a:t>WCB trendline is about -360 AFY.</a:t>
            </a:r>
          </a:p>
          <a:p>
            <a:r>
              <a:rPr lang="en-US" dirty="0"/>
              <a:t>Slope-Intercept equation  Y=</a:t>
            </a:r>
            <a:r>
              <a:rPr lang="en-US" dirty="0" err="1"/>
              <a:t>mx+b</a:t>
            </a:r>
            <a:r>
              <a:rPr lang="en-US" dirty="0"/>
              <a:t> (Algebra).</a:t>
            </a:r>
          </a:p>
        </p:txBody>
      </p:sp>
      <p:sp>
        <p:nvSpPr>
          <p:cNvPr id="4" name="Slide Number Placeholder 3"/>
          <p:cNvSpPr>
            <a:spLocks noGrp="1"/>
          </p:cNvSpPr>
          <p:nvPr>
            <p:ph type="sldNum" sz="quarter" idx="5"/>
          </p:nvPr>
        </p:nvSpPr>
        <p:spPr/>
        <p:txBody>
          <a:bodyPr/>
          <a:lstStyle/>
          <a:p>
            <a:fld id="{26246564-3F02-4365-A627-1ED7215A67B5}" type="slidenum">
              <a:rPr lang="en-US" smtClean="0"/>
              <a:t>10</a:t>
            </a:fld>
            <a:endParaRPr lang="en-US" dirty="0"/>
          </a:p>
        </p:txBody>
      </p:sp>
    </p:spTree>
    <p:extLst>
      <p:ext uri="{BB962C8B-B14F-4D97-AF65-F5344CB8AC3E}">
        <p14:creationId xmlns:p14="http://schemas.microsoft.com/office/powerpoint/2010/main" val="23275486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EC3E58D-36A5-F8FD-7B62-180A1D6F5A6E}"/>
              </a:ext>
            </a:extLst>
          </p:cNvPr>
          <p:cNvPicPr>
            <a:picLocks noChangeAspect="1"/>
          </p:cNvPicPr>
          <p:nvPr userDrawn="1"/>
        </p:nvPicPr>
        <p:blipFill rotWithShape="1">
          <a:blip r:embed="rId2"/>
          <a:srcRect b="15254"/>
          <a:stretch/>
        </p:blipFill>
        <p:spPr>
          <a:xfrm>
            <a:off x="0" y="-212147"/>
            <a:ext cx="12192000" cy="6178062"/>
          </a:xfrm>
          <a:prstGeom prst="rect">
            <a:avLst/>
          </a:prstGeom>
        </p:spPr>
      </p:pic>
      <p:pic>
        <p:nvPicPr>
          <p:cNvPr id="15" name="Picture 14">
            <a:extLst>
              <a:ext uri="{FF2B5EF4-FFF2-40B4-BE49-F238E27FC236}">
                <a16:creationId xmlns:a16="http://schemas.microsoft.com/office/drawing/2014/main" id="{2A417D68-F42E-0FDD-5B51-7662629C5D60}"/>
              </a:ext>
            </a:extLst>
          </p:cNvPr>
          <p:cNvPicPr>
            <a:picLocks noChangeAspect="1"/>
          </p:cNvPicPr>
          <p:nvPr userDrawn="1"/>
        </p:nvPicPr>
        <p:blipFill>
          <a:blip r:embed="rId3"/>
          <a:stretch>
            <a:fillRect/>
          </a:stretch>
        </p:blipFill>
        <p:spPr>
          <a:xfrm>
            <a:off x="0" y="5920154"/>
            <a:ext cx="12192000" cy="937846"/>
          </a:xfrm>
          <a:prstGeom prst="rect">
            <a:avLst/>
          </a:prstGeom>
        </p:spPr>
      </p:pic>
      <p:sp>
        <p:nvSpPr>
          <p:cNvPr id="7" name="Text Placeholder 5">
            <a:extLst>
              <a:ext uri="{FF2B5EF4-FFF2-40B4-BE49-F238E27FC236}">
                <a16:creationId xmlns:a16="http://schemas.microsoft.com/office/drawing/2014/main" id="{B882FD0C-F7A7-5A06-DD07-137619AB7C56}"/>
              </a:ext>
            </a:extLst>
          </p:cNvPr>
          <p:cNvSpPr>
            <a:spLocks noGrp="1"/>
          </p:cNvSpPr>
          <p:nvPr>
            <p:ph type="body" sz="quarter" idx="14" hasCustomPrompt="1"/>
          </p:nvPr>
        </p:nvSpPr>
        <p:spPr>
          <a:xfrm>
            <a:off x="1932843" y="3666531"/>
            <a:ext cx="8326315" cy="835738"/>
          </a:xfrm>
        </p:spPr>
        <p:txBody>
          <a:bodyPr>
            <a:noAutofit/>
          </a:bodyPr>
          <a:lstStyle>
            <a:lvl1pPr marL="0" indent="0" algn="ctr">
              <a:buFontTx/>
              <a:buNone/>
              <a:defRPr sz="3500">
                <a:solidFill>
                  <a:srgbClr val="348AC8"/>
                </a:solidFill>
                <a:latin typeface="Avenir Next LT Pro" panose="020B0504020202020204" pitchFamily="34" charset="0"/>
              </a:defRPr>
            </a:lvl1pPr>
          </a:lstStyle>
          <a:p>
            <a:pPr lvl="0"/>
            <a:r>
              <a:rPr lang="en-US"/>
              <a:t>Subtitle</a:t>
            </a:r>
          </a:p>
        </p:txBody>
      </p:sp>
      <p:sp>
        <p:nvSpPr>
          <p:cNvPr id="9" name="Text Placeholder 6">
            <a:extLst>
              <a:ext uri="{FF2B5EF4-FFF2-40B4-BE49-F238E27FC236}">
                <a16:creationId xmlns:a16="http://schemas.microsoft.com/office/drawing/2014/main" id="{373BB872-4F53-8B57-D1B2-BC04FBA2E4E4}"/>
              </a:ext>
            </a:extLst>
          </p:cNvPr>
          <p:cNvSpPr>
            <a:spLocks noGrp="1"/>
          </p:cNvSpPr>
          <p:nvPr>
            <p:ph type="body" sz="quarter" idx="16" hasCustomPrompt="1"/>
          </p:nvPr>
        </p:nvSpPr>
        <p:spPr>
          <a:xfrm>
            <a:off x="0" y="2728686"/>
            <a:ext cx="12192000" cy="835738"/>
          </a:xfrm>
        </p:spPr>
        <p:txBody>
          <a:bodyPr anchor="ctr" anchorCtr="0">
            <a:normAutofit/>
          </a:bodyPr>
          <a:lstStyle>
            <a:lvl1pPr marL="0" indent="0" algn="ctr">
              <a:spcBef>
                <a:spcPts val="0"/>
              </a:spcBef>
              <a:buNone/>
              <a:defRPr sz="6000" b="1" spc="200" baseline="0">
                <a:solidFill>
                  <a:srgbClr val="348AC8"/>
                </a:solidFill>
                <a:latin typeface="Avenir Next LT Pro Demi" panose="020B0704020202020204" pitchFamily="34" charset="0"/>
              </a:defRPr>
            </a:lvl1pPr>
          </a:lstStyle>
          <a:p>
            <a:pPr lvl="0"/>
            <a:r>
              <a:rPr lang="en-US"/>
              <a:t>TITLE</a:t>
            </a:r>
          </a:p>
        </p:txBody>
      </p:sp>
      <p:sp>
        <p:nvSpPr>
          <p:cNvPr id="14" name="TextBox 13">
            <a:extLst>
              <a:ext uri="{FF2B5EF4-FFF2-40B4-BE49-F238E27FC236}">
                <a16:creationId xmlns:a16="http://schemas.microsoft.com/office/drawing/2014/main" id="{6A365299-38E0-5C70-04A5-423E05D0F5B0}"/>
              </a:ext>
            </a:extLst>
          </p:cNvPr>
          <p:cNvSpPr txBox="1"/>
          <p:nvPr userDrawn="1"/>
        </p:nvSpPr>
        <p:spPr>
          <a:xfrm>
            <a:off x="0" y="6146777"/>
            <a:ext cx="12192000" cy="553998"/>
          </a:xfrm>
          <a:prstGeom prst="rect">
            <a:avLst/>
          </a:prstGeom>
          <a:noFill/>
        </p:spPr>
        <p:txBody>
          <a:bodyPr wrap="square">
            <a:spAutoFit/>
          </a:bodyPr>
          <a:lstStyle/>
          <a:p>
            <a:pPr algn="ctr"/>
            <a:r>
              <a:rPr lang="en-US" sz="3000" kern="0" spc="200" dirty="0">
                <a:solidFill>
                  <a:schemeClr val="bg1"/>
                </a:solidFill>
                <a:latin typeface="Avenir Next LT Pro Demi" panose="020B0704020202020204" pitchFamily="34" charset="0"/>
                <a:cs typeface="Arial Black" panose="020B0604020202020204" pitchFamily="34" charset="0"/>
              </a:rPr>
              <a:t>SECURING </a:t>
            </a:r>
            <a:r>
              <a:rPr lang="en-US" sz="3000" kern="0" spc="200" baseline="0" dirty="0">
                <a:solidFill>
                  <a:schemeClr val="bg1"/>
                </a:solidFill>
                <a:latin typeface="Avenir Next LT Pro Demi" panose="020B0704020202020204" pitchFamily="34" charset="0"/>
                <a:cs typeface="Arial Black" panose="020B0604020202020204" pitchFamily="34" charset="0"/>
              </a:rPr>
              <a:t>OUR</a:t>
            </a:r>
            <a:r>
              <a:rPr lang="en-US" sz="3000" kern="0" spc="200" dirty="0">
                <a:solidFill>
                  <a:schemeClr val="bg1"/>
                </a:solidFill>
                <a:latin typeface="Avenir Next LT Pro Demi" panose="020B0704020202020204" pitchFamily="34" charset="0"/>
                <a:cs typeface="Arial Black" panose="020B0604020202020204" pitchFamily="34" charset="0"/>
              </a:rPr>
              <a:t> WATER FUTURE TODAY</a:t>
            </a:r>
          </a:p>
        </p:txBody>
      </p:sp>
      <p:pic>
        <p:nvPicPr>
          <p:cNvPr id="18" name="Picture 17">
            <a:extLst>
              <a:ext uri="{FF2B5EF4-FFF2-40B4-BE49-F238E27FC236}">
                <a16:creationId xmlns:a16="http://schemas.microsoft.com/office/drawing/2014/main" id="{5908358E-5B38-1CD1-9E85-D547257D4BB4}"/>
              </a:ext>
            </a:extLst>
          </p:cNvPr>
          <p:cNvPicPr>
            <a:picLocks noChangeAspect="1"/>
          </p:cNvPicPr>
          <p:nvPr userDrawn="1"/>
        </p:nvPicPr>
        <p:blipFill>
          <a:blip r:embed="rId4"/>
          <a:stretch>
            <a:fillRect/>
          </a:stretch>
        </p:blipFill>
        <p:spPr>
          <a:xfrm>
            <a:off x="3593639" y="604565"/>
            <a:ext cx="4460433" cy="1412471"/>
          </a:xfrm>
          <a:prstGeom prst="rect">
            <a:avLst/>
          </a:prstGeom>
        </p:spPr>
      </p:pic>
      <p:sp>
        <p:nvSpPr>
          <p:cNvPr id="10" name="Text Placeholder 5">
            <a:extLst>
              <a:ext uri="{FF2B5EF4-FFF2-40B4-BE49-F238E27FC236}">
                <a16:creationId xmlns:a16="http://schemas.microsoft.com/office/drawing/2014/main" id="{31EEC529-5D0F-AC42-8390-33A8575CD93D}"/>
              </a:ext>
            </a:extLst>
          </p:cNvPr>
          <p:cNvSpPr>
            <a:spLocks noGrp="1"/>
          </p:cNvSpPr>
          <p:nvPr>
            <p:ph type="body" sz="quarter" idx="17" hasCustomPrompt="1"/>
          </p:nvPr>
        </p:nvSpPr>
        <p:spPr>
          <a:xfrm>
            <a:off x="1937763" y="5264271"/>
            <a:ext cx="8326315" cy="487598"/>
          </a:xfrm>
        </p:spPr>
        <p:txBody>
          <a:bodyPr>
            <a:noAutofit/>
          </a:bodyPr>
          <a:lstStyle>
            <a:lvl1pPr marL="0" indent="0" algn="ctr">
              <a:buFontTx/>
              <a:buNone/>
              <a:defRPr sz="2100">
                <a:solidFill>
                  <a:schemeClr val="tx1">
                    <a:lumMod val="50000"/>
                    <a:lumOff val="50000"/>
                  </a:schemeClr>
                </a:solidFill>
                <a:latin typeface="Avenir Next LT Pro" panose="020B0504020202020204" pitchFamily="34" charset="0"/>
              </a:defRPr>
            </a:lvl1pPr>
          </a:lstStyle>
          <a:p>
            <a:pPr lvl="0"/>
            <a:r>
              <a:rPr lang="en-US"/>
              <a:t>Date</a:t>
            </a:r>
          </a:p>
        </p:txBody>
      </p:sp>
    </p:spTree>
    <p:extLst>
      <p:ext uri="{BB962C8B-B14F-4D97-AF65-F5344CB8AC3E}">
        <p14:creationId xmlns:p14="http://schemas.microsoft.com/office/powerpoint/2010/main" val="352418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w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F3C396-2121-804A-BF39-0A1D34388480}"/>
              </a:ext>
            </a:extLst>
          </p:cNvPr>
          <p:cNvPicPr>
            <a:picLocks noChangeAspect="1"/>
          </p:cNvPicPr>
          <p:nvPr userDrawn="1"/>
        </p:nvPicPr>
        <p:blipFill>
          <a:blip r:embed="rId2"/>
          <a:stretch>
            <a:fillRect/>
          </a:stretch>
        </p:blipFill>
        <p:spPr>
          <a:xfrm>
            <a:off x="1" y="0"/>
            <a:ext cx="12191998" cy="6857999"/>
          </a:xfrm>
          <a:prstGeom prst="rect">
            <a:avLst/>
          </a:prstGeom>
        </p:spPr>
      </p:pic>
      <p:pic>
        <p:nvPicPr>
          <p:cNvPr id="15" name="Picture 14">
            <a:extLst>
              <a:ext uri="{FF2B5EF4-FFF2-40B4-BE49-F238E27FC236}">
                <a16:creationId xmlns:a16="http://schemas.microsoft.com/office/drawing/2014/main" id="{2A417D68-F42E-0FDD-5B51-7662629C5D60}"/>
              </a:ext>
            </a:extLst>
          </p:cNvPr>
          <p:cNvPicPr>
            <a:picLocks noChangeAspect="1"/>
          </p:cNvPicPr>
          <p:nvPr userDrawn="1"/>
        </p:nvPicPr>
        <p:blipFill>
          <a:blip r:embed="rId3"/>
          <a:stretch>
            <a:fillRect/>
          </a:stretch>
        </p:blipFill>
        <p:spPr>
          <a:xfrm>
            <a:off x="0" y="5920154"/>
            <a:ext cx="12192000" cy="937846"/>
          </a:xfrm>
          <a:prstGeom prst="rect">
            <a:avLst/>
          </a:prstGeom>
        </p:spPr>
      </p:pic>
      <p:sp>
        <p:nvSpPr>
          <p:cNvPr id="7" name="Text Placeholder 5">
            <a:extLst>
              <a:ext uri="{FF2B5EF4-FFF2-40B4-BE49-F238E27FC236}">
                <a16:creationId xmlns:a16="http://schemas.microsoft.com/office/drawing/2014/main" id="{B882FD0C-F7A7-5A06-DD07-137619AB7C56}"/>
              </a:ext>
            </a:extLst>
          </p:cNvPr>
          <p:cNvSpPr>
            <a:spLocks noGrp="1"/>
          </p:cNvSpPr>
          <p:nvPr>
            <p:ph type="body" sz="quarter" idx="14" hasCustomPrompt="1"/>
          </p:nvPr>
        </p:nvSpPr>
        <p:spPr>
          <a:xfrm>
            <a:off x="612972" y="2477519"/>
            <a:ext cx="8326315" cy="835738"/>
          </a:xfrm>
        </p:spPr>
        <p:txBody>
          <a:bodyPr>
            <a:noAutofit/>
          </a:bodyPr>
          <a:lstStyle>
            <a:lvl1pPr marL="0" indent="0" algn="l">
              <a:buFontTx/>
              <a:buNone/>
              <a:defRPr sz="2800" b="0">
                <a:solidFill>
                  <a:srgbClr val="348AC8"/>
                </a:solidFill>
                <a:latin typeface="Avenir Next LT Pro" panose="020B0504020202020204" pitchFamily="34" charset="0"/>
              </a:defRPr>
            </a:lvl1pPr>
          </a:lstStyle>
          <a:p>
            <a:pPr lvl="0"/>
            <a:r>
              <a:rPr lang="en-US"/>
              <a:t>Subtitle</a:t>
            </a:r>
          </a:p>
        </p:txBody>
      </p:sp>
      <p:sp>
        <p:nvSpPr>
          <p:cNvPr id="9" name="Text Placeholder 6">
            <a:extLst>
              <a:ext uri="{FF2B5EF4-FFF2-40B4-BE49-F238E27FC236}">
                <a16:creationId xmlns:a16="http://schemas.microsoft.com/office/drawing/2014/main" id="{373BB872-4F53-8B57-D1B2-BC04FBA2E4E4}"/>
              </a:ext>
            </a:extLst>
          </p:cNvPr>
          <p:cNvSpPr>
            <a:spLocks noGrp="1"/>
          </p:cNvSpPr>
          <p:nvPr>
            <p:ph type="body" sz="quarter" idx="16" hasCustomPrompt="1"/>
          </p:nvPr>
        </p:nvSpPr>
        <p:spPr>
          <a:xfrm>
            <a:off x="612972" y="1556002"/>
            <a:ext cx="11579027" cy="835738"/>
          </a:xfrm>
        </p:spPr>
        <p:txBody>
          <a:bodyPr anchor="ctr" anchorCtr="0">
            <a:normAutofit/>
          </a:bodyPr>
          <a:lstStyle>
            <a:lvl1pPr marL="0" indent="0" algn="l">
              <a:spcBef>
                <a:spcPts val="0"/>
              </a:spcBef>
              <a:buNone/>
              <a:defRPr sz="6000" b="0" spc="200" baseline="0">
                <a:solidFill>
                  <a:schemeClr val="bg1"/>
                </a:solidFill>
                <a:latin typeface="Avenir Next LT Pro Demi" panose="020B0704020202020204" pitchFamily="34" charset="0"/>
              </a:defRPr>
            </a:lvl1pPr>
          </a:lstStyle>
          <a:p>
            <a:pPr lvl="0"/>
            <a:r>
              <a:rPr lang="en-US"/>
              <a:t>TITLE</a:t>
            </a:r>
          </a:p>
        </p:txBody>
      </p:sp>
      <p:sp>
        <p:nvSpPr>
          <p:cNvPr id="14" name="TextBox 13">
            <a:extLst>
              <a:ext uri="{FF2B5EF4-FFF2-40B4-BE49-F238E27FC236}">
                <a16:creationId xmlns:a16="http://schemas.microsoft.com/office/drawing/2014/main" id="{6A365299-38E0-5C70-04A5-423E05D0F5B0}"/>
              </a:ext>
            </a:extLst>
          </p:cNvPr>
          <p:cNvSpPr txBox="1"/>
          <p:nvPr userDrawn="1"/>
        </p:nvSpPr>
        <p:spPr>
          <a:xfrm>
            <a:off x="497711" y="6145667"/>
            <a:ext cx="12192000" cy="553998"/>
          </a:xfrm>
          <a:prstGeom prst="rect">
            <a:avLst/>
          </a:prstGeom>
          <a:noFill/>
        </p:spPr>
        <p:txBody>
          <a:bodyPr wrap="square">
            <a:spAutoFit/>
          </a:bodyPr>
          <a:lstStyle/>
          <a:p>
            <a:pPr algn="l"/>
            <a:r>
              <a:rPr lang="en-US" sz="3000" kern="0" spc="200" dirty="0">
                <a:solidFill>
                  <a:schemeClr val="bg1"/>
                </a:solidFill>
                <a:latin typeface="Avenir Next LT Pro Demi" panose="020B0704020202020204" pitchFamily="34" charset="0"/>
                <a:cs typeface="Arial Black" panose="020B0604020202020204" pitchFamily="34" charset="0"/>
              </a:rPr>
              <a:t>SECURING </a:t>
            </a:r>
            <a:r>
              <a:rPr lang="en-US" sz="3000" kern="0" spc="200" baseline="0" dirty="0">
                <a:solidFill>
                  <a:schemeClr val="bg1"/>
                </a:solidFill>
                <a:latin typeface="Avenir Next LT Pro Demi" panose="020B0704020202020204" pitchFamily="34" charset="0"/>
                <a:cs typeface="Arial Black" panose="020B0604020202020204" pitchFamily="34" charset="0"/>
              </a:rPr>
              <a:t>OUR</a:t>
            </a:r>
            <a:r>
              <a:rPr lang="en-US" sz="3000" kern="0" spc="200" dirty="0">
                <a:solidFill>
                  <a:schemeClr val="bg1"/>
                </a:solidFill>
                <a:latin typeface="Avenir Next LT Pro Demi" panose="020B0704020202020204" pitchFamily="34" charset="0"/>
                <a:cs typeface="Arial Black" panose="020B0604020202020204" pitchFamily="34" charset="0"/>
              </a:rPr>
              <a:t> WATER FUTURE TODAY</a:t>
            </a:r>
          </a:p>
        </p:txBody>
      </p:sp>
      <p:sp>
        <p:nvSpPr>
          <p:cNvPr id="10" name="Text Placeholder 5">
            <a:extLst>
              <a:ext uri="{FF2B5EF4-FFF2-40B4-BE49-F238E27FC236}">
                <a16:creationId xmlns:a16="http://schemas.microsoft.com/office/drawing/2014/main" id="{31EEC529-5D0F-AC42-8390-33A8575CD93D}"/>
              </a:ext>
            </a:extLst>
          </p:cNvPr>
          <p:cNvSpPr>
            <a:spLocks noGrp="1"/>
          </p:cNvSpPr>
          <p:nvPr>
            <p:ph type="body" sz="quarter" idx="17" hasCustomPrompt="1"/>
          </p:nvPr>
        </p:nvSpPr>
        <p:spPr>
          <a:xfrm>
            <a:off x="8939287" y="318972"/>
            <a:ext cx="2998330" cy="487598"/>
          </a:xfrm>
        </p:spPr>
        <p:txBody>
          <a:bodyPr>
            <a:noAutofit/>
          </a:bodyPr>
          <a:lstStyle>
            <a:lvl1pPr marL="0" indent="0" algn="l">
              <a:buFontTx/>
              <a:buNone/>
              <a:defRPr sz="2100">
                <a:solidFill>
                  <a:schemeClr val="bg1"/>
                </a:solidFill>
                <a:latin typeface="Avenir Next LT Pro" panose="020B0504020202020204" pitchFamily="34" charset="0"/>
              </a:defRPr>
            </a:lvl1pPr>
          </a:lstStyle>
          <a:p>
            <a:pPr lvl="0"/>
            <a:r>
              <a:rPr lang="en-US"/>
              <a:t>Date</a:t>
            </a:r>
          </a:p>
        </p:txBody>
      </p:sp>
      <p:pic>
        <p:nvPicPr>
          <p:cNvPr id="5" name="Picture 4">
            <a:extLst>
              <a:ext uri="{FF2B5EF4-FFF2-40B4-BE49-F238E27FC236}">
                <a16:creationId xmlns:a16="http://schemas.microsoft.com/office/drawing/2014/main" id="{503DEFEC-13B1-0841-8500-6DA3A355667E}"/>
              </a:ext>
            </a:extLst>
          </p:cNvPr>
          <p:cNvPicPr>
            <a:picLocks noChangeAspect="1"/>
          </p:cNvPicPr>
          <p:nvPr userDrawn="1"/>
        </p:nvPicPr>
        <p:blipFill>
          <a:blip r:embed="rId4"/>
          <a:stretch>
            <a:fillRect/>
          </a:stretch>
        </p:blipFill>
        <p:spPr>
          <a:xfrm>
            <a:off x="612971" y="-1892"/>
            <a:ext cx="2186806" cy="1418994"/>
          </a:xfrm>
          <a:prstGeom prst="rect">
            <a:avLst/>
          </a:prstGeom>
        </p:spPr>
      </p:pic>
    </p:spTree>
    <p:extLst>
      <p:ext uri="{BB962C8B-B14F-4D97-AF65-F5344CB8AC3E}">
        <p14:creationId xmlns:p14="http://schemas.microsoft.com/office/powerpoint/2010/main" val="1994122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 Im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19578EF-27BA-4A4F-816C-E6C838364875}"/>
              </a:ext>
            </a:extLst>
          </p:cNvPr>
          <p:cNvPicPr>
            <a:picLocks noChangeAspect="1"/>
          </p:cNvPicPr>
          <p:nvPr userDrawn="1"/>
        </p:nvPicPr>
        <p:blipFill rotWithShape="1">
          <a:blip r:embed="rId2"/>
          <a:srcRect t="249" b="34500"/>
          <a:stretch/>
        </p:blipFill>
        <p:spPr>
          <a:xfrm>
            <a:off x="0" y="0"/>
            <a:ext cx="12192000" cy="6106886"/>
          </a:xfrm>
          <a:prstGeom prst="rect">
            <a:avLst/>
          </a:prstGeom>
        </p:spPr>
      </p:pic>
      <p:pic>
        <p:nvPicPr>
          <p:cNvPr id="15" name="Picture 14">
            <a:extLst>
              <a:ext uri="{FF2B5EF4-FFF2-40B4-BE49-F238E27FC236}">
                <a16:creationId xmlns:a16="http://schemas.microsoft.com/office/drawing/2014/main" id="{2A417D68-F42E-0FDD-5B51-7662629C5D60}"/>
              </a:ext>
            </a:extLst>
          </p:cNvPr>
          <p:cNvPicPr>
            <a:picLocks noChangeAspect="1"/>
          </p:cNvPicPr>
          <p:nvPr userDrawn="1"/>
        </p:nvPicPr>
        <p:blipFill>
          <a:blip r:embed="rId3"/>
          <a:stretch>
            <a:fillRect/>
          </a:stretch>
        </p:blipFill>
        <p:spPr>
          <a:xfrm>
            <a:off x="0" y="6106886"/>
            <a:ext cx="12192000" cy="751114"/>
          </a:xfrm>
          <a:prstGeom prst="rect">
            <a:avLst/>
          </a:prstGeom>
        </p:spPr>
      </p:pic>
      <p:sp>
        <p:nvSpPr>
          <p:cNvPr id="7" name="Text Placeholder 5">
            <a:extLst>
              <a:ext uri="{FF2B5EF4-FFF2-40B4-BE49-F238E27FC236}">
                <a16:creationId xmlns:a16="http://schemas.microsoft.com/office/drawing/2014/main" id="{B882FD0C-F7A7-5A06-DD07-137619AB7C56}"/>
              </a:ext>
            </a:extLst>
          </p:cNvPr>
          <p:cNvSpPr>
            <a:spLocks noGrp="1"/>
          </p:cNvSpPr>
          <p:nvPr>
            <p:ph type="body" sz="quarter" idx="14" hasCustomPrompt="1"/>
          </p:nvPr>
        </p:nvSpPr>
        <p:spPr>
          <a:xfrm>
            <a:off x="1890983" y="5546511"/>
            <a:ext cx="8326315" cy="332531"/>
          </a:xfrm>
        </p:spPr>
        <p:txBody>
          <a:bodyPr>
            <a:noAutofit/>
          </a:bodyPr>
          <a:lstStyle>
            <a:lvl1pPr marL="0" indent="0" algn="ctr">
              <a:buFontTx/>
              <a:buNone/>
              <a:defRPr sz="2400" b="0">
                <a:solidFill>
                  <a:srgbClr val="348AC8"/>
                </a:solidFill>
                <a:latin typeface="Avenir Next LT Pro" panose="020B0504020202020204" pitchFamily="34" charset="0"/>
              </a:defRPr>
            </a:lvl1pPr>
          </a:lstStyle>
          <a:p>
            <a:pPr lvl="0"/>
            <a:r>
              <a:rPr lang="en-US"/>
              <a:t>Subtitle</a:t>
            </a:r>
          </a:p>
        </p:txBody>
      </p:sp>
      <p:sp>
        <p:nvSpPr>
          <p:cNvPr id="9" name="Text Placeholder 6">
            <a:extLst>
              <a:ext uri="{FF2B5EF4-FFF2-40B4-BE49-F238E27FC236}">
                <a16:creationId xmlns:a16="http://schemas.microsoft.com/office/drawing/2014/main" id="{373BB872-4F53-8B57-D1B2-BC04FBA2E4E4}"/>
              </a:ext>
            </a:extLst>
          </p:cNvPr>
          <p:cNvSpPr>
            <a:spLocks noGrp="1"/>
          </p:cNvSpPr>
          <p:nvPr>
            <p:ph type="body" sz="quarter" idx="16" hasCustomPrompt="1"/>
          </p:nvPr>
        </p:nvSpPr>
        <p:spPr>
          <a:xfrm>
            <a:off x="264628" y="1463438"/>
            <a:ext cx="11579027" cy="575491"/>
          </a:xfrm>
        </p:spPr>
        <p:txBody>
          <a:bodyPr anchor="ctr" anchorCtr="0">
            <a:noAutofit/>
          </a:bodyPr>
          <a:lstStyle>
            <a:lvl1pPr marL="0" indent="0" algn="ctr">
              <a:spcBef>
                <a:spcPts val="0"/>
              </a:spcBef>
              <a:buNone/>
              <a:defRPr sz="4400" b="0" spc="200" baseline="0">
                <a:solidFill>
                  <a:srgbClr val="348AC8"/>
                </a:solidFill>
                <a:latin typeface="Avenir Next LT Pro Demi" panose="020B0704020202020204" pitchFamily="34" charset="0"/>
              </a:defRPr>
            </a:lvl1pPr>
          </a:lstStyle>
          <a:p>
            <a:pPr lvl="0"/>
            <a:r>
              <a:rPr lang="en-US"/>
              <a:t>TITLE</a:t>
            </a:r>
          </a:p>
        </p:txBody>
      </p:sp>
      <p:sp>
        <p:nvSpPr>
          <p:cNvPr id="14" name="TextBox 13">
            <a:extLst>
              <a:ext uri="{FF2B5EF4-FFF2-40B4-BE49-F238E27FC236}">
                <a16:creationId xmlns:a16="http://schemas.microsoft.com/office/drawing/2014/main" id="{6A365299-38E0-5C70-04A5-423E05D0F5B0}"/>
              </a:ext>
            </a:extLst>
          </p:cNvPr>
          <p:cNvSpPr txBox="1"/>
          <p:nvPr userDrawn="1"/>
        </p:nvSpPr>
        <p:spPr>
          <a:xfrm>
            <a:off x="497711" y="6292628"/>
            <a:ext cx="11258860" cy="461665"/>
          </a:xfrm>
          <a:prstGeom prst="rect">
            <a:avLst/>
          </a:prstGeom>
          <a:noFill/>
        </p:spPr>
        <p:txBody>
          <a:bodyPr wrap="square">
            <a:spAutoFit/>
          </a:bodyPr>
          <a:lstStyle/>
          <a:p>
            <a:pPr algn="ctr"/>
            <a:r>
              <a:rPr lang="en-US" sz="2400" kern="0" spc="200" dirty="0">
                <a:solidFill>
                  <a:schemeClr val="bg1"/>
                </a:solidFill>
                <a:latin typeface="Avenir Next LT Pro Demi" panose="020B0704020202020204" pitchFamily="34" charset="0"/>
                <a:cs typeface="Arial Black" panose="020B0604020202020204" pitchFamily="34" charset="0"/>
              </a:rPr>
              <a:t>SECURING </a:t>
            </a:r>
            <a:r>
              <a:rPr lang="en-US" sz="2400" kern="0" spc="200" baseline="0" dirty="0">
                <a:solidFill>
                  <a:schemeClr val="bg1"/>
                </a:solidFill>
                <a:latin typeface="Avenir Next LT Pro Demi" panose="020B0704020202020204" pitchFamily="34" charset="0"/>
                <a:cs typeface="Arial Black" panose="020B0604020202020204" pitchFamily="34" charset="0"/>
              </a:rPr>
              <a:t>OUR</a:t>
            </a:r>
            <a:r>
              <a:rPr lang="en-US" sz="2400" kern="0" spc="200" dirty="0">
                <a:solidFill>
                  <a:schemeClr val="bg1"/>
                </a:solidFill>
                <a:latin typeface="Avenir Next LT Pro Demi" panose="020B0704020202020204" pitchFamily="34" charset="0"/>
                <a:cs typeface="Arial Black" panose="020B0604020202020204" pitchFamily="34" charset="0"/>
              </a:rPr>
              <a:t> WATER FUTURE TODAY</a:t>
            </a:r>
          </a:p>
        </p:txBody>
      </p:sp>
      <p:sp>
        <p:nvSpPr>
          <p:cNvPr id="10" name="Text Placeholder 5">
            <a:extLst>
              <a:ext uri="{FF2B5EF4-FFF2-40B4-BE49-F238E27FC236}">
                <a16:creationId xmlns:a16="http://schemas.microsoft.com/office/drawing/2014/main" id="{31EEC529-5D0F-AC42-8390-33A8575CD93D}"/>
              </a:ext>
            </a:extLst>
          </p:cNvPr>
          <p:cNvSpPr>
            <a:spLocks noGrp="1"/>
          </p:cNvSpPr>
          <p:nvPr>
            <p:ph type="body" sz="quarter" idx="17" hasCustomPrompt="1"/>
          </p:nvPr>
        </p:nvSpPr>
        <p:spPr>
          <a:xfrm>
            <a:off x="8939287" y="318972"/>
            <a:ext cx="2998330" cy="330722"/>
          </a:xfrm>
        </p:spPr>
        <p:txBody>
          <a:bodyPr>
            <a:noAutofit/>
          </a:bodyPr>
          <a:lstStyle>
            <a:lvl1pPr marL="0" indent="0" algn="l">
              <a:buFontTx/>
              <a:buNone/>
              <a:defRPr sz="1800">
                <a:solidFill>
                  <a:srgbClr val="5589C1"/>
                </a:solidFill>
                <a:latin typeface="Avenir Next LT Pro" panose="020B0504020202020204" pitchFamily="34" charset="0"/>
              </a:defRPr>
            </a:lvl1pPr>
          </a:lstStyle>
          <a:p>
            <a:pPr lvl="0"/>
            <a:r>
              <a:rPr lang="en-US"/>
              <a:t>Date</a:t>
            </a:r>
          </a:p>
        </p:txBody>
      </p:sp>
      <p:pic>
        <p:nvPicPr>
          <p:cNvPr id="12" name="Picture 11">
            <a:extLst>
              <a:ext uri="{FF2B5EF4-FFF2-40B4-BE49-F238E27FC236}">
                <a16:creationId xmlns:a16="http://schemas.microsoft.com/office/drawing/2014/main" id="{EDAD5789-72D6-554C-B678-651B94BA4423}"/>
              </a:ext>
            </a:extLst>
          </p:cNvPr>
          <p:cNvPicPr>
            <a:picLocks noChangeAspect="1"/>
          </p:cNvPicPr>
          <p:nvPr userDrawn="1"/>
        </p:nvPicPr>
        <p:blipFill>
          <a:blip r:embed="rId4"/>
          <a:stretch>
            <a:fillRect/>
          </a:stretch>
        </p:blipFill>
        <p:spPr>
          <a:xfrm>
            <a:off x="264628" y="261169"/>
            <a:ext cx="2805143" cy="888296"/>
          </a:xfrm>
          <a:prstGeom prst="rect">
            <a:avLst/>
          </a:prstGeom>
        </p:spPr>
      </p:pic>
      <p:sp>
        <p:nvSpPr>
          <p:cNvPr id="13" name="Picture Placeholder 9">
            <a:extLst>
              <a:ext uri="{FF2B5EF4-FFF2-40B4-BE49-F238E27FC236}">
                <a16:creationId xmlns:a16="http://schemas.microsoft.com/office/drawing/2014/main" id="{B48F2700-6B5C-BF44-8A2C-F586299A8C33}"/>
              </a:ext>
            </a:extLst>
          </p:cNvPr>
          <p:cNvSpPr>
            <a:spLocks noGrp="1"/>
          </p:cNvSpPr>
          <p:nvPr>
            <p:ph type="pic" sz="quarter" idx="13"/>
          </p:nvPr>
        </p:nvSpPr>
        <p:spPr>
          <a:xfrm>
            <a:off x="1621093" y="2297725"/>
            <a:ext cx="8866094" cy="2989024"/>
          </a:xfrm>
        </p:spPr>
        <p:txBody>
          <a:bodyPr/>
          <a:lstStyle/>
          <a:p>
            <a:endParaRPr lang="en-US" dirty="0"/>
          </a:p>
        </p:txBody>
      </p:sp>
    </p:spTree>
    <p:extLst>
      <p:ext uri="{BB962C8B-B14F-4D97-AF65-F5344CB8AC3E}">
        <p14:creationId xmlns:p14="http://schemas.microsoft.com/office/powerpoint/2010/main" val="1210941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with No Backgroun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49E64C-1EA9-CAD8-8254-54224587377A}"/>
              </a:ext>
            </a:extLst>
          </p:cNvPr>
          <p:cNvPicPr>
            <a:picLocks noChangeAspect="1"/>
          </p:cNvPicPr>
          <p:nvPr userDrawn="1"/>
        </p:nvPicPr>
        <p:blipFill>
          <a:blip r:embed="rId2"/>
          <a:stretch>
            <a:fillRect/>
          </a:stretch>
        </p:blipFill>
        <p:spPr>
          <a:xfrm rot="10800000">
            <a:off x="0" y="-25978"/>
            <a:ext cx="12192000" cy="937846"/>
          </a:xfrm>
          <a:prstGeom prst="rect">
            <a:avLst/>
          </a:prstGeom>
        </p:spPr>
      </p:pic>
      <p:sp>
        <p:nvSpPr>
          <p:cNvPr id="11" name="Title Placeholder 1">
            <a:extLst>
              <a:ext uri="{FF2B5EF4-FFF2-40B4-BE49-F238E27FC236}">
                <a16:creationId xmlns:a16="http://schemas.microsoft.com/office/drawing/2014/main" id="{6C25117B-60A1-D276-AFC9-479D01ABABFF}"/>
              </a:ext>
            </a:extLst>
          </p:cNvPr>
          <p:cNvSpPr>
            <a:spLocks noGrp="1"/>
          </p:cNvSpPr>
          <p:nvPr>
            <p:ph type="title" hasCustomPrompt="1"/>
          </p:nvPr>
        </p:nvSpPr>
        <p:spPr>
          <a:xfrm>
            <a:off x="228600" y="-25979"/>
            <a:ext cx="11745686" cy="806305"/>
          </a:xfrm>
          <a:prstGeom prst="rect">
            <a:avLst/>
          </a:prstGeom>
        </p:spPr>
        <p:txBody>
          <a:bodyPr vert="horz" lIns="91440" tIns="45720" rIns="91440" bIns="45720" rtlCol="0" anchor="ctr">
            <a:normAutofit/>
          </a:bodyPr>
          <a:lstStyle>
            <a:lvl1pPr>
              <a:defRPr sz="3200" spc="100" baseline="0">
                <a:solidFill>
                  <a:schemeClr val="bg1"/>
                </a:solidFill>
                <a:latin typeface="Avenir Next LT Pro Demi" panose="020B0704020202020204" pitchFamily="34" charset="0"/>
              </a:defRPr>
            </a:lvl1pPr>
          </a:lstStyle>
          <a:p>
            <a:r>
              <a:rPr lang="en-US"/>
              <a:t>CLICK TO EDIT MASTER TITLE STYLE</a:t>
            </a:r>
          </a:p>
        </p:txBody>
      </p:sp>
      <p:sp>
        <p:nvSpPr>
          <p:cNvPr id="2" name="Date Placeholder 1">
            <a:extLst>
              <a:ext uri="{FF2B5EF4-FFF2-40B4-BE49-F238E27FC236}">
                <a16:creationId xmlns:a16="http://schemas.microsoft.com/office/drawing/2014/main" id="{6CDC70AD-B9A5-1439-86C9-E36B02B260A5}"/>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9109B257-E519-1232-F26E-E2604C4D3E2F}"/>
              </a:ext>
            </a:extLst>
          </p:cNvPr>
          <p:cNvSpPr>
            <a:spLocks noGrp="1"/>
          </p:cNvSpPr>
          <p:nvPr>
            <p:ph type="ftr" sz="quarter" idx="11"/>
          </p:nvPr>
        </p:nvSpPr>
        <p:spPr/>
        <p:txBody>
          <a:bodyPr/>
          <a:lstStyle/>
          <a:p>
            <a:endParaRPr lang="en-US" dirty="0"/>
          </a:p>
        </p:txBody>
      </p:sp>
      <p:sp>
        <p:nvSpPr>
          <p:cNvPr id="7" name="Slide Number Placeholder 3">
            <a:extLst>
              <a:ext uri="{FF2B5EF4-FFF2-40B4-BE49-F238E27FC236}">
                <a16:creationId xmlns:a16="http://schemas.microsoft.com/office/drawing/2014/main" id="{B82A6CFF-9E63-88B6-6466-B435769BFD59}"/>
              </a:ext>
            </a:extLst>
          </p:cNvPr>
          <p:cNvSpPr>
            <a:spLocks noGrp="1"/>
          </p:cNvSpPr>
          <p:nvPr>
            <p:ph type="sldNum" sz="quarter" idx="12"/>
          </p:nvPr>
        </p:nvSpPr>
        <p:spPr>
          <a:xfrm>
            <a:off x="11809046" y="6584650"/>
            <a:ext cx="382954" cy="273350"/>
          </a:xfrm>
          <a:prstGeom prst="rect">
            <a:avLst/>
          </a:prstGeom>
        </p:spPr>
        <p:txBody>
          <a:bodyPr lIns="0" tIns="0" rIns="0" bIns="0"/>
          <a:lstStyle>
            <a:lvl1pPr algn="ctr">
              <a:defRPr sz="1400">
                <a:solidFill>
                  <a:schemeClr val="tx1">
                    <a:lumMod val="50000"/>
                    <a:lumOff val="50000"/>
                  </a:schemeClr>
                </a:solidFill>
              </a:defRPr>
            </a:lvl1pPr>
          </a:lstStyle>
          <a:p>
            <a:fld id="{59F3FE0E-D48D-4B57-A36F-571381084BF0}" type="slidenum">
              <a:rPr lang="en-US" smtClean="0"/>
              <a:pPr/>
              <a:t>‹#›</a:t>
            </a:fld>
            <a:endParaRPr lang="en-US" dirty="0"/>
          </a:p>
        </p:txBody>
      </p:sp>
    </p:spTree>
    <p:extLst>
      <p:ext uri="{BB962C8B-B14F-4D97-AF65-F5344CB8AC3E}">
        <p14:creationId xmlns:p14="http://schemas.microsoft.com/office/powerpoint/2010/main" val="1821849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49E64C-1EA9-CAD8-8254-54224587377A}"/>
              </a:ext>
            </a:extLst>
          </p:cNvPr>
          <p:cNvPicPr>
            <a:picLocks noChangeAspect="1"/>
          </p:cNvPicPr>
          <p:nvPr userDrawn="1"/>
        </p:nvPicPr>
        <p:blipFill>
          <a:blip r:embed="rId2"/>
          <a:stretch>
            <a:fillRect/>
          </a:stretch>
        </p:blipFill>
        <p:spPr>
          <a:xfrm rot="10800000">
            <a:off x="0" y="-25978"/>
            <a:ext cx="12192000" cy="937846"/>
          </a:xfrm>
          <a:prstGeom prst="rect">
            <a:avLst/>
          </a:prstGeom>
        </p:spPr>
      </p:pic>
      <p:sp>
        <p:nvSpPr>
          <p:cNvPr id="11" name="Title Placeholder 1">
            <a:extLst>
              <a:ext uri="{FF2B5EF4-FFF2-40B4-BE49-F238E27FC236}">
                <a16:creationId xmlns:a16="http://schemas.microsoft.com/office/drawing/2014/main" id="{6C25117B-60A1-D276-AFC9-479D01ABABFF}"/>
              </a:ext>
            </a:extLst>
          </p:cNvPr>
          <p:cNvSpPr>
            <a:spLocks noGrp="1"/>
          </p:cNvSpPr>
          <p:nvPr>
            <p:ph type="title" hasCustomPrompt="1"/>
          </p:nvPr>
        </p:nvSpPr>
        <p:spPr>
          <a:xfrm>
            <a:off x="228600" y="-25979"/>
            <a:ext cx="11745686" cy="806305"/>
          </a:xfrm>
          <a:prstGeom prst="rect">
            <a:avLst/>
          </a:prstGeom>
        </p:spPr>
        <p:txBody>
          <a:bodyPr vert="horz" lIns="91440" tIns="45720" rIns="91440" bIns="45720" rtlCol="0" anchor="ctr">
            <a:normAutofit/>
          </a:bodyPr>
          <a:lstStyle>
            <a:lvl1pPr>
              <a:defRPr sz="3200" spc="100" baseline="0">
                <a:solidFill>
                  <a:schemeClr val="bg1"/>
                </a:solidFill>
                <a:latin typeface="Avenir Next LT Pro Demi" panose="020B0704020202020204" pitchFamily="34" charset="0"/>
              </a:defRPr>
            </a:lvl1pPr>
          </a:lstStyle>
          <a:p>
            <a:r>
              <a:rPr lang="en-US"/>
              <a:t>CLICK TO EDIT MASTER TITLE STYLE</a:t>
            </a:r>
          </a:p>
        </p:txBody>
      </p:sp>
      <p:sp>
        <p:nvSpPr>
          <p:cNvPr id="15" name="Text Placeholder 14">
            <a:extLst>
              <a:ext uri="{FF2B5EF4-FFF2-40B4-BE49-F238E27FC236}">
                <a16:creationId xmlns:a16="http://schemas.microsoft.com/office/drawing/2014/main" id="{6B6B4FED-52E8-9BC7-84A7-500A71961D3C}"/>
              </a:ext>
            </a:extLst>
          </p:cNvPr>
          <p:cNvSpPr>
            <a:spLocks noGrp="1"/>
          </p:cNvSpPr>
          <p:nvPr>
            <p:ph type="body" sz="quarter" idx="19"/>
          </p:nvPr>
        </p:nvSpPr>
        <p:spPr>
          <a:xfrm>
            <a:off x="838200" y="1292225"/>
            <a:ext cx="10515600" cy="4905375"/>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Date Placeholder 15">
            <a:extLst>
              <a:ext uri="{FF2B5EF4-FFF2-40B4-BE49-F238E27FC236}">
                <a16:creationId xmlns:a16="http://schemas.microsoft.com/office/drawing/2014/main" id="{47CB0263-4645-E47D-3586-C872D69A3486}"/>
              </a:ext>
            </a:extLst>
          </p:cNvPr>
          <p:cNvSpPr>
            <a:spLocks noGrp="1"/>
          </p:cNvSpPr>
          <p:nvPr>
            <p:ph type="dt" sz="half" idx="20"/>
          </p:nvPr>
        </p:nvSpPr>
        <p:spPr>
          <a:xfrm>
            <a:off x="838200" y="6356350"/>
            <a:ext cx="2743200" cy="365125"/>
          </a:xfrm>
          <a:prstGeom prst="rect">
            <a:avLst/>
          </a:prstGeom>
        </p:spPr>
        <p:txBody>
          <a:bodyPr/>
          <a:lstStyle/>
          <a:p>
            <a:endParaRPr lang="en-US" dirty="0"/>
          </a:p>
        </p:txBody>
      </p:sp>
      <p:sp>
        <p:nvSpPr>
          <p:cNvPr id="17" name="Footer Placeholder 16">
            <a:extLst>
              <a:ext uri="{FF2B5EF4-FFF2-40B4-BE49-F238E27FC236}">
                <a16:creationId xmlns:a16="http://schemas.microsoft.com/office/drawing/2014/main" id="{2BE8BAC9-19F1-29F0-039F-0142E08692AC}"/>
              </a:ext>
            </a:extLst>
          </p:cNvPr>
          <p:cNvSpPr>
            <a:spLocks noGrp="1"/>
          </p:cNvSpPr>
          <p:nvPr>
            <p:ph type="ftr" sz="quarter" idx="21"/>
          </p:nvPr>
        </p:nvSpPr>
        <p:spPr>
          <a:xfrm>
            <a:off x="4038600" y="6356350"/>
            <a:ext cx="4114800" cy="365125"/>
          </a:xfrm>
          <a:prstGeom prst="rect">
            <a:avLst/>
          </a:prstGeom>
        </p:spPr>
        <p:txBody>
          <a:bodyPr/>
          <a:lstStyle/>
          <a:p>
            <a:endParaRPr lang="en-US" dirty="0"/>
          </a:p>
        </p:txBody>
      </p:sp>
      <p:sp>
        <p:nvSpPr>
          <p:cNvPr id="3" name="Slide Number Placeholder 3">
            <a:extLst>
              <a:ext uri="{FF2B5EF4-FFF2-40B4-BE49-F238E27FC236}">
                <a16:creationId xmlns:a16="http://schemas.microsoft.com/office/drawing/2014/main" id="{EB0BD9AA-3CB5-6EBC-541F-57775D9A8205}"/>
              </a:ext>
            </a:extLst>
          </p:cNvPr>
          <p:cNvSpPr>
            <a:spLocks noGrp="1"/>
          </p:cNvSpPr>
          <p:nvPr>
            <p:ph type="sldNum" sz="quarter" idx="12"/>
          </p:nvPr>
        </p:nvSpPr>
        <p:spPr>
          <a:xfrm>
            <a:off x="11809046" y="6584650"/>
            <a:ext cx="382954" cy="273350"/>
          </a:xfrm>
          <a:prstGeom prst="rect">
            <a:avLst/>
          </a:prstGeom>
        </p:spPr>
        <p:txBody>
          <a:bodyPr lIns="0" tIns="0" rIns="0" bIns="0"/>
          <a:lstStyle>
            <a:lvl1pPr algn="ctr">
              <a:defRPr sz="1400">
                <a:solidFill>
                  <a:schemeClr val="tx1">
                    <a:lumMod val="50000"/>
                    <a:lumOff val="50000"/>
                  </a:schemeClr>
                </a:solidFill>
              </a:defRPr>
            </a:lvl1pPr>
          </a:lstStyle>
          <a:p>
            <a:fld id="{59F3FE0E-D48D-4B57-A36F-571381084BF0}" type="slidenum">
              <a:rPr lang="en-US" smtClean="0"/>
              <a:pPr/>
              <a:t>‹#›</a:t>
            </a:fld>
            <a:endParaRPr lang="en-US" dirty="0"/>
          </a:p>
        </p:txBody>
      </p:sp>
    </p:spTree>
    <p:extLst>
      <p:ext uri="{BB962C8B-B14F-4D97-AF65-F5344CB8AC3E}">
        <p14:creationId xmlns:p14="http://schemas.microsoft.com/office/powerpoint/2010/main" val="2913575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ard Banner Slide w Content">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EC3E58D-36A5-F8FD-7B62-180A1D6F5A6E}"/>
              </a:ext>
            </a:extLst>
          </p:cNvPr>
          <p:cNvPicPr>
            <a:picLocks noChangeAspect="1"/>
          </p:cNvPicPr>
          <p:nvPr userDrawn="1"/>
        </p:nvPicPr>
        <p:blipFill rotWithShape="1">
          <a:blip r:embed="rId2"/>
          <a:srcRect b="15254"/>
          <a:stretch/>
        </p:blipFill>
        <p:spPr>
          <a:xfrm>
            <a:off x="0" y="-257908"/>
            <a:ext cx="12192000" cy="6178062"/>
          </a:xfrm>
          <a:prstGeom prst="rect">
            <a:avLst/>
          </a:prstGeom>
        </p:spPr>
      </p:pic>
      <p:pic>
        <p:nvPicPr>
          <p:cNvPr id="15" name="Picture 14">
            <a:extLst>
              <a:ext uri="{FF2B5EF4-FFF2-40B4-BE49-F238E27FC236}">
                <a16:creationId xmlns:a16="http://schemas.microsoft.com/office/drawing/2014/main" id="{2A417D68-F42E-0FDD-5B51-7662629C5D60}"/>
              </a:ext>
            </a:extLst>
          </p:cNvPr>
          <p:cNvPicPr>
            <a:picLocks noChangeAspect="1"/>
          </p:cNvPicPr>
          <p:nvPr userDrawn="1"/>
        </p:nvPicPr>
        <p:blipFill>
          <a:blip r:embed="rId3"/>
          <a:stretch>
            <a:fillRect/>
          </a:stretch>
        </p:blipFill>
        <p:spPr>
          <a:xfrm>
            <a:off x="0" y="5920154"/>
            <a:ext cx="12192000" cy="937846"/>
          </a:xfrm>
          <a:prstGeom prst="rect">
            <a:avLst/>
          </a:prstGeom>
        </p:spPr>
      </p:pic>
      <p:sp>
        <p:nvSpPr>
          <p:cNvPr id="14" name="TextBox 13">
            <a:extLst>
              <a:ext uri="{FF2B5EF4-FFF2-40B4-BE49-F238E27FC236}">
                <a16:creationId xmlns:a16="http://schemas.microsoft.com/office/drawing/2014/main" id="{6A365299-38E0-5C70-04A5-423E05D0F5B0}"/>
              </a:ext>
            </a:extLst>
          </p:cNvPr>
          <p:cNvSpPr txBox="1"/>
          <p:nvPr userDrawn="1"/>
        </p:nvSpPr>
        <p:spPr>
          <a:xfrm>
            <a:off x="0" y="6146777"/>
            <a:ext cx="12192000" cy="553998"/>
          </a:xfrm>
          <a:prstGeom prst="rect">
            <a:avLst/>
          </a:prstGeom>
          <a:noFill/>
        </p:spPr>
        <p:txBody>
          <a:bodyPr wrap="square">
            <a:spAutoFit/>
          </a:bodyPr>
          <a:lstStyle/>
          <a:p>
            <a:pPr algn="ctr"/>
            <a:r>
              <a:rPr lang="en-US" sz="3000" kern="0" spc="200" dirty="0">
                <a:solidFill>
                  <a:schemeClr val="bg1"/>
                </a:solidFill>
                <a:latin typeface="Avenir Next LT Pro Demi" panose="020B0704020202020204" pitchFamily="34" charset="0"/>
                <a:cs typeface="Arial Black" panose="020B0604020202020204" pitchFamily="34" charset="0"/>
              </a:rPr>
              <a:t>SECURING </a:t>
            </a:r>
            <a:r>
              <a:rPr lang="en-US" sz="3000" kern="0" spc="200" baseline="0" dirty="0">
                <a:solidFill>
                  <a:schemeClr val="bg1"/>
                </a:solidFill>
                <a:latin typeface="Avenir Next LT Pro Demi" panose="020B0704020202020204" pitchFamily="34" charset="0"/>
                <a:cs typeface="Arial Black" panose="020B0604020202020204" pitchFamily="34" charset="0"/>
              </a:rPr>
              <a:t>OUR</a:t>
            </a:r>
            <a:r>
              <a:rPr lang="en-US" sz="3000" kern="0" spc="200" dirty="0">
                <a:solidFill>
                  <a:schemeClr val="bg1"/>
                </a:solidFill>
                <a:latin typeface="Avenir Next LT Pro Demi" panose="020B0704020202020204" pitchFamily="34" charset="0"/>
                <a:cs typeface="Arial Black" panose="020B0604020202020204" pitchFamily="34" charset="0"/>
              </a:rPr>
              <a:t> WATER FUTURE TODAY</a:t>
            </a:r>
          </a:p>
        </p:txBody>
      </p:sp>
      <p:pic>
        <p:nvPicPr>
          <p:cNvPr id="18" name="Picture 17">
            <a:extLst>
              <a:ext uri="{FF2B5EF4-FFF2-40B4-BE49-F238E27FC236}">
                <a16:creationId xmlns:a16="http://schemas.microsoft.com/office/drawing/2014/main" id="{5908358E-5B38-1CD1-9E85-D547257D4BB4}"/>
              </a:ext>
            </a:extLst>
          </p:cNvPr>
          <p:cNvPicPr>
            <a:picLocks noChangeAspect="1"/>
          </p:cNvPicPr>
          <p:nvPr userDrawn="1"/>
        </p:nvPicPr>
        <p:blipFill>
          <a:blip r:embed="rId4"/>
          <a:stretch>
            <a:fillRect/>
          </a:stretch>
        </p:blipFill>
        <p:spPr>
          <a:xfrm>
            <a:off x="4548971" y="193324"/>
            <a:ext cx="2523207" cy="799016"/>
          </a:xfrm>
          <a:prstGeom prst="rect">
            <a:avLst/>
          </a:prstGeom>
        </p:spPr>
      </p:pic>
      <p:sp>
        <p:nvSpPr>
          <p:cNvPr id="8" name="Text Placeholder 5">
            <a:extLst>
              <a:ext uri="{FF2B5EF4-FFF2-40B4-BE49-F238E27FC236}">
                <a16:creationId xmlns:a16="http://schemas.microsoft.com/office/drawing/2014/main" id="{84304097-9803-5048-9E79-AB37CD41298E}"/>
              </a:ext>
            </a:extLst>
          </p:cNvPr>
          <p:cNvSpPr>
            <a:spLocks noGrp="1"/>
          </p:cNvSpPr>
          <p:nvPr>
            <p:ph type="body" sz="quarter" idx="14" hasCustomPrompt="1"/>
          </p:nvPr>
        </p:nvSpPr>
        <p:spPr>
          <a:xfrm>
            <a:off x="1519084" y="1265646"/>
            <a:ext cx="8922774" cy="835738"/>
          </a:xfrm>
        </p:spPr>
        <p:txBody>
          <a:bodyPr>
            <a:noAutofit/>
          </a:bodyPr>
          <a:lstStyle>
            <a:lvl1pPr marL="0" indent="0" algn="ctr">
              <a:buFontTx/>
              <a:buNone/>
              <a:defRPr sz="3500">
                <a:solidFill>
                  <a:srgbClr val="348AC8"/>
                </a:solidFill>
                <a:latin typeface="Avenir Next LT Pro" panose="020B0504020202020204" pitchFamily="34" charset="0"/>
              </a:defRPr>
            </a:lvl1pPr>
          </a:lstStyle>
          <a:p>
            <a:pPr lvl="0"/>
            <a:r>
              <a:rPr lang="en-US"/>
              <a:t>Subtitle</a:t>
            </a:r>
          </a:p>
        </p:txBody>
      </p:sp>
      <p:sp>
        <p:nvSpPr>
          <p:cNvPr id="9" name="Text Placeholder 14">
            <a:extLst>
              <a:ext uri="{FF2B5EF4-FFF2-40B4-BE49-F238E27FC236}">
                <a16:creationId xmlns:a16="http://schemas.microsoft.com/office/drawing/2014/main" id="{3D49BFD4-B78F-8A45-88F6-1A97B7B8B9D3}"/>
              </a:ext>
            </a:extLst>
          </p:cNvPr>
          <p:cNvSpPr>
            <a:spLocks noGrp="1"/>
          </p:cNvSpPr>
          <p:nvPr>
            <p:ph type="body" sz="quarter" idx="19"/>
          </p:nvPr>
        </p:nvSpPr>
        <p:spPr>
          <a:xfrm>
            <a:off x="1533832" y="2108423"/>
            <a:ext cx="8908026" cy="1866183"/>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BC4B714F-48C1-0B4F-A03D-D680BAB9B62B}"/>
              </a:ext>
            </a:extLst>
          </p:cNvPr>
          <p:cNvPicPr>
            <a:picLocks noChangeAspect="1"/>
          </p:cNvPicPr>
          <p:nvPr userDrawn="1"/>
        </p:nvPicPr>
        <p:blipFill>
          <a:blip r:embed="rId5"/>
          <a:stretch>
            <a:fillRect/>
          </a:stretch>
        </p:blipFill>
        <p:spPr>
          <a:xfrm>
            <a:off x="1462756" y="4329524"/>
            <a:ext cx="9276868" cy="1433405"/>
          </a:xfrm>
          <a:prstGeom prst="rect">
            <a:avLst/>
          </a:prstGeom>
        </p:spPr>
      </p:pic>
    </p:spTree>
    <p:extLst>
      <p:ext uri="{BB962C8B-B14F-4D97-AF65-F5344CB8AC3E}">
        <p14:creationId xmlns:p14="http://schemas.microsoft.com/office/powerpoint/2010/main" val="3069735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EC3E58D-36A5-F8FD-7B62-180A1D6F5A6E}"/>
              </a:ext>
            </a:extLst>
          </p:cNvPr>
          <p:cNvPicPr>
            <a:picLocks noChangeAspect="1"/>
          </p:cNvPicPr>
          <p:nvPr userDrawn="1"/>
        </p:nvPicPr>
        <p:blipFill rotWithShape="1">
          <a:blip r:embed="rId2"/>
          <a:srcRect b="15254"/>
          <a:stretch/>
        </p:blipFill>
        <p:spPr>
          <a:xfrm>
            <a:off x="0" y="-212147"/>
            <a:ext cx="12192000" cy="6178062"/>
          </a:xfrm>
          <a:prstGeom prst="rect">
            <a:avLst/>
          </a:prstGeom>
        </p:spPr>
      </p:pic>
      <p:pic>
        <p:nvPicPr>
          <p:cNvPr id="15" name="Picture 14">
            <a:extLst>
              <a:ext uri="{FF2B5EF4-FFF2-40B4-BE49-F238E27FC236}">
                <a16:creationId xmlns:a16="http://schemas.microsoft.com/office/drawing/2014/main" id="{2A417D68-F42E-0FDD-5B51-7662629C5D60}"/>
              </a:ext>
            </a:extLst>
          </p:cNvPr>
          <p:cNvPicPr>
            <a:picLocks noChangeAspect="1"/>
          </p:cNvPicPr>
          <p:nvPr userDrawn="1"/>
        </p:nvPicPr>
        <p:blipFill>
          <a:blip r:embed="rId3"/>
          <a:stretch>
            <a:fillRect/>
          </a:stretch>
        </p:blipFill>
        <p:spPr>
          <a:xfrm>
            <a:off x="0" y="5920154"/>
            <a:ext cx="12192000" cy="937846"/>
          </a:xfrm>
          <a:prstGeom prst="rect">
            <a:avLst/>
          </a:prstGeom>
        </p:spPr>
      </p:pic>
      <p:sp>
        <p:nvSpPr>
          <p:cNvPr id="14" name="TextBox 13">
            <a:extLst>
              <a:ext uri="{FF2B5EF4-FFF2-40B4-BE49-F238E27FC236}">
                <a16:creationId xmlns:a16="http://schemas.microsoft.com/office/drawing/2014/main" id="{6A365299-38E0-5C70-04A5-423E05D0F5B0}"/>
              </a:ext>
            </a:extLst>
          </p:cNvPr>
          <p:cNvSpPr txBox="1"/>
          <p:nvPr userDrawn="1"/>
        </p:nvSpPr>
        <p:spPr>
          <a:xfrm>
            <a:off x="0" y="6146777"/>
            <a:ext cx="12192000" cy="553998"/>
          </a:xfrm>
          <a:prstGeom prst="rect">
            <a:avLst/>
          </a:prstGeom>
          <a:noFill/>
        </p:spPr>
        <p:txBody>
          <a:bodyPr wrap="square">
            <a:spAutoFit/>
          </a:bodyPr>
          <a:lstStyle/>
          <a:p>
            <a:pPr algn="ctr"/>
            <a:r>
              <a:rPr lang="en-US" sz="3000" kern="0" spc="200" dirty="0">
                <a:solidFill>
                  <a:schemeClr val="bg1"/>
                </a:solidFill>
                <a:latin typeface="Avenir Next LT Pro Demi" panose="020B0704020202020204" pitchFamily="34" charset="0"/>
                <a:cs typeface="Arial Black" panose="020B0604020202020204" pitchFamily="34" charset="0"/>
              </a:rPr>
              <a:t>SECURING </a:t>
            </a:r>
            <a:r>
              <a:rPr lang="en-US" sz="3000" kern="0" spc="200" baseline="0" dirty="0">
                <a:solidFill>
                  <a:schemeClr val="bg1"/>
                </a:solidFill>
                <a:latin typeface="Avenir Next LT Pro Demi" panose="020B0704020202020204" pitchFamily="34" charset="0"/>
                <a:cs typeface="Arial Black" panose="020B0604020202020204" pitchFamily="34" charset="0"/>
              </a:rPr>
              <a:t>OUR</a:t>
            </a:r>
            <a:r>
              <a:rPr lang="en-US" sz="3000" kern="0" spc="200" dirty="0">
                <a:solidFill>
                  <a:schemeClr val="bg1"/>
                </a:solidFill>
                <a:latin typeface="Avenir Next LT Pro Demi" panose="020B0704020202020204" pitchFamily="34" charset="0"/>
                <a:cs typeface="Arial Black" panose="020B0604020202020204" pitchFamily="34" charset="0"/>
              </a:rPr>
              <a:t> WATER FUTURE TODAY</a:t>
            </a:r>
          </a:p>
        </p:txBody>
      </p:sp>
      <p:pic>
        <p:nvPicPr>
          <p:cNvPr id="18" name="Picture 17">
            <a:extLst>
              <a:ext uri="{FF2B5EF4-FFF2-40B4-BE49-F238E27FC236}">
                <a16:creationId xmlns:a16="http://schemas.microsoft.com/office/drawing/2014/main" id="{5908358E-5B38-1CD1-9E85-D547257D4BB4}"/>
              </a:ext>
            </a:extLst>
          </p:cNvPr>
          <p:cNvPicPr>
            <a:picLocks noChangeAspect="1"/>
          </p:cNvPicPr>
          <p:nvPr userDrawn="1"/>
        </p:nvPicPr>
        <p:blipFill>
          <a:blip r:embed="rId4"/>
          <a:stretch>
            <a:fillRect/>
          </a:stretch>
        </p:blipFill>
        <p:spPr>
          <a:xfrm>
            <a:off x="3691613" y="604565"/>
            <a:ext cx="4460433" cy="1412471"/>
          </a:xfrm>
          <a:prstGeom prst="rect">
            <a:avLst/>
          </a:prstGeom>
        </p:spPr>
      </p:pic>
      <p:sp>
        <p:nvSpPr>
          <p:cNvPr id="7" name="TextBox 6">
            <a:extLst>
              <a:ext uri="{FF2B5EF4-FFF2-40B4-BE49-F238E27FC236}">
                <a16:creationId xmlns:a16="http://schemas.microsoft.com/office/drawing/2014/main" id="{07F2F3EB-DE5A-BB44-B1E2-B64239CCC275}"/>
              </a:ext>
            </a:extLst>
          </p:cNvPr>
          <p:cNvSpPr txBox="1"/>
          <p:nvPr userDrawn="1"/>
        </p:nvSpPr>
        <p:spPr>
          <a:xfrm>
            <a:off x="0" y="2833748"/>
            <a:ext cx="12192000" cy="1446550"/>
          </a:xfrm>
          <a:prstGeom prst="rect">
            <a:avLst/>
          </a:prstGeom>
          <a:noFill/>
        </p:spPr>
        <p:txBody>
          <a:bodyPr wrap="square">
            <a:spAutoFit/>
          </a:bodyPr>
          <a:lstStyle/>
          <a:p>
            <a:pPr algn="ctr"/>
            <a:r>
              <a:rPr lang="en-US" sz="8800" b="0" kern="0" spc="200" dirty="0">
                <a:solidFill>
                  <a:srgbClr val="348AC8"/>
                </a:solidFill>
                <a:latin typeface="+mj-lt"/>
                <a:cs typeface="Arial Black" panose="020B0604020202020204" pitchFamily="34" charset="0"/>
              </a:rPr>
              <a:t>THANK YOU</a:t>
            </a:r>
          </a:p>
        </p:txBody>
      </p:sp>
    </p:spTree>
    <p:extLst>
      <p:ext uri="{BB962C8B-B14F-4D97-AF65-F5344CB8AC3E}">
        <p14:creationId xmlns:p14="http://schemas.microsoft.com/office/powerpoint/2010/main" val="1298098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tx1">
                    <a:tint val="75000"/>
                  </a:schemeClr>
                </a:solidFill>
                <a:latin typeface="Avenir Next LT Pro" panose="020B0504020202020204" pitchFamily="34" charset="0"/>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latin typeface="Avenir Next LT Pro" panose="020B0504020202020204" pitchFamily="34" charset="0"/>
              </a:defRPr>
            </a:lvl1pPr>
          </a:lstStyle>
          <a:p>
            <a:endParaRPr lang="en-US" dirty="0"/>
          </a:p>
        </p:txBody>
      </p:sp>
      <p:sp>
        <p:nvSpPr>
          <p:cNvPr id="8" name="Slide Number Placeholder 3">
            <a:extLst>
              <a:ext uri="{FF2B5EF4-FFF2-40B4-BE49-F238E27FC236}">
                <a16:creationId xmlns:a16="http://schemas.microsoft.com/office/drawing/2014/main" id="{44456E2F-6583-FA19-C934-CA9943F1A705}"/>
              </a:ext>
            </a:extLst>
          </p:cNvPr>
          <p:cNvSpPr>
            <a:spLocks noGrp="1"/>
          </p:cNvSpPr>
          <p:nvPr>
            <p:ph type="sldNum" sz="quarter" idx="4"/>
          </p:nvPr>
        </p:nvSpPr>
        <p:spPr>
          <a:xfrm>
            <a:off x="11809046" y="6584650"/>
            <a:ext cx="382954" cy="273350"/>
          </a:xfrm>
          <a:prstGeom prst="rect">
            <a:avLst/>
          </a:prstGeom>
        </p:spPr>
        <p:txBody>
          <a:bodyPr lIns="0" tIns="0" rIns="0" bIns="0"/>
          <a:lstStyle>
            <a:lvl1pPr algn="ctr">
              <a:defRPr sz="1400">
                <a:solidFill>
                  <a:schemeClr val="tx1">
                    <a:lumMod val="50000"/>
                    <a:lumOff val="50000"/>
                  </a:schemeClr>
                </a:solidFill>
              </a:defRPr>
            </a:lvl1pPr>
          </a:lstStyle>
          <a:p>
            <a:fld id="{59F3FE0E-D48D-4B57-A36F-571381084BF0}" type="slidenum">
              <a:rPr lang="en-US" smtClean="0"/>
              <a:pPr/>
              <a:t>‹#›</a:t>
            </a:fld>
            <a:endParaRPr lang="en-US" dirty="0"/>
          </a:p>
        </p:txBody>
      </p:sp>
    </p:spTree>
    <p:extLst>
      <p:ext uri="{BB962C8B-B14F-4D97-AF65-F5344CB8AC3E}">
        <p14:creationId xmlns:p14="http://schemas.microsoft.com/office/powerpoint/2010/main" val="3227122214"/>
      </p:ext>
    </p:extLst>
  </p:cSld>
  <p:clrMap bg1="lt1" tx1="dk1" bg2="lt2" tx2="dk2" accent1="accent1" accent2="accent2" accent3="accent3" accent4="accent4" accent5="accent5" accent6="accent6" hlink="hlink" folHlink="folHlink"/>
  <p:sldLayoutIdLst>
    <p:sldLayoutId id="2147483663" r:id="rId1"/>
    <p:sldLayoutId id="2147483715" r:id="rId2"/>
    <p:sldLayoutId id="2147483716" r:id="rId3"/>
    <p:sldLayoutId id="2147483705" r:id="rId4"/>
    <p:sldLayoutId id="2147483706" r:id="rId5"/>
    <p:sldLayoutId id="2147483708" r:id="rId6"/>
    <p:sldLayoutId id="2147483707" r:id="rId7"/>
  </p:sldLayoutIdLst>
  <p:hf hdr="0" ftr="0" dt="0"/>
  <p:txStyles>
    <p:titleStyle>
      <a:lvl1pPr algn="l" defTabSz="914400" rtl="0" eaLnBrk="1" latinLnBrk="0" hangingPunct="1">
        <a:lnSpc>
          <a:spcPct val="90000"/>
        </a:lnSpc>
        <a:spcBef>
          <a:spcPct val="0"/>
        </a:spcBef>
        <a:buNone/>
        <a:defRPr sz="4000" b="1" kern="1200" baseline="0">
          <a:solidFill>
            <a:schemeClr val="bg2">
              <a:lumMod val="50000"/>
            </a:schemeClr>
          </a:solidFill>
          <a:latin typeface="Avenir Next LT Pro Dem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Avenir Next LT Pro"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Avenir Next LT Pro"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Avenir Next LT Pro"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Avenir Next LT Pro"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Avenir Next LT Pro"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7.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4B391C5-B1C6-2F43-AE5F-6A6F64332EAA}"/>
              </a:ext>
            </a:extLst>
          </p:cNvPr>
          <p:cNvSpPr>
            <a:spLocks noGrp="1"/>
          </p:cNvSpPr>
          <p:nvPr>
            <p:ph type="body" sz="quarter" idx="16"/>
          </p:nvPr>
        </p:nvSpPr>
        <p:spPr/>
        <p:txBody>
          <a:bodyPr>
            <a:normAutofit fontScale="70000" lnSpcReduction="20000"/>
          </a:bodyPr>
          <a:lstStyle/>
          <a:p>
            <a:r>
              <a:rPr lang="en-US" dirty="0"/>
              <a:t>Pumper Workshop #5</a:t>
            </a:r>
          </a:p>
          <a:p>
            <a:r>
              <a:rPr lang="en-US" sz="3000" dirty="0"/>
              <a:t>Projections: Engineering Survey and Report</a:t>
            </a:r>
          </a:p>
        </p:txBody>
      </p:sp>
      <p:sp>
        <p:nvSpPr>
          <p:cNvPr id="4" name="Text Placeholder 3">
            <a:extLst>
              <a:ext uri="{FF2B5EF4-FFF2-40B4-BE49-F238E27FC236}">
                <a16:creationId xmlns:a16="http://schemas.microsoft.com/office/drawing/2014/main" id="{95E9B4B5-4896-BD4F-8AD3-E238BB22AF1D}"/>
              </a:ext>
            </a:extLst>
          </p:cNvPr>
          <p:cNvSpPr>
            <a:spLocks noGrp="1"/>
          </p:cNvSpPr>
          <p:nvPr>
            <p:ph type="body" sz="quarter" idx="17"/>
          </p:nvPr>
        </p:nvSpPr>
        <p:spPr/>
        <p:txBody>
          <a:bodyPr/>
          <a:lstStyle/>
          <a:p>
            <a:r>
              <a:rPr lang="en-US" dirty="0"/>
              <a:t>January 21, 2026</a:t>
            </a:r>
          </a:p>
        </p:txBody>
      </p:sp>
    </p:spTree>
    <p:extLst>
      <p:ext uri="{BB962C8B-B14F-4D97-AF65-F5344CB8AC3E}">
        <p14:creationId xmlns:p14="http://schemas.microsoft.com/office/powerpoint/2010/main" val="345329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58061-3C54-1501-FD53-4A553279BB0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D2B3D4B-99CC-A169-7893-F0C901ACA673}"/>
              </a:ext>
            </a:extLst>
          </p:cNvPr>
          <p:cNvPicPr>
            <a:picLocks noChangeAspect="1"/>
          </p:cNvPicPr>
          <p:nvPr/>
        </p:nvPicPr>
        <p:blipFill>
          <a:blip r:embed="rId3"/>
          <a:stretch>
            <a:fillRect/>
          </a:stretch>
        </p:blipFill>
        <p:spPr>
          <a:xfrm>
            <a:off x="4287265" y="1121512"/>
            <a:ext cx="7676135" cy="5444939"/>
          </a:xfrm>
          <a:prstGeom prst="rect">
            <a:avLst/>
          </a:prstGeom>
          <a:ln>
            <a:solidFill>
              <a:schemeClr val="tx1"/>
            </a:solidFill>
          </a:ln>
        </p:spPr>
      </p:pic>
      <p:sp>
        <p:nvSpPr>
          <p:cNvPr id="2" name="Title 1">
            <a:extLst>
              <a:ext uri="{FF2B5EF4-FFF2-40B4-BE49-F238E27FC236}">
                <a16:creationId xmlns:a16="http://schemas.microsoft.com/office/drawing/2014/main" id="{E480B6B7-1F48-13EA-CE02-E40FF9BE525B}"/>
              </a:ext>
            </a:extLst>
          </p:cNvPr>
          <p:cNvSpPr>
            <a:spLocks noGrp="1"/>
          </p:cNvSpPr>
          <p:nvPr>
            <p:ph type="title"/>
          </p:nvPr>
        </p:nvSpPr>
        <p:spPr/>
        <p:txBody>
          <a:bodyPr/>
          <a:lstStyle/>
          <a:p>
            <a:r>
              <a:rPr lang="en-US" dirty="0"/>
              <a:t>Step 2: Estimate Production, Current Trends</a:t>
            </a:r>
          </a:p>
        </p:txBody>
      </p:sp>
      <p:pic>
        <p:nvPicPr>
          <p:cNvPr id="8" name="Picture 7" descr="Icon&#10;&#10;AI-generated content may be incorrect.">
            <a:extLst>
              <a:ext uri="{FF2B5EF4-FFF2-40B4-BE49-F238E27FC236}">
                <a16:creationId xmlns:a16="http://schemas.microsoft.com/office/drawing/2014/main" id="{E51D72D9-76E8-549F-A834-16E9BEB622EA}"/>
              </a:ext>
            </a:extLst>
          </p:cNvPr>
          <p:cNvPicPr>
            <a:picLocks noChangeAspect="1"/>
          </p:cNvPicPr>
          <p:nvPr/>
        </p:nvPicPr>
        <p:blipFill>
          <a:blip r:embed="rId4"/>
          <a:stretch>
            <a:fillRect/>
          </a:stretch>
        </p:blipFill>
        <p:spPr>
          <a:xfrm>
            <a:off x="652670" y="3680250"/>
            <a:ext cx="2734500" cy="3076028"/>
          </a:xfrm>
          <a:prstGeom prst="rect">
            <a:avLst/>
          </a:prstGeom>
        </p:spPr>
      </p:pic>
      <p:sp>
        <p:nvSpPr>
          <p:cNvPr id="9" name="Speech Bubble: Rectangle with Corners Rounded 8">
            <a:extLst>
              <a:ext uri="{FF2B5EF4-FFF2-40B4-BE49-F238E27FC236}">
                <a16:creationId xmlns:a16="http://schemas.microsoft.com/office/drawing/2014/main" id="{F0A352E2-8673-E725-234B-9E3D696C87AC}"/>
              </a:ext>
            </a:extLst>
          </p:cNvPr>
          <p:cNvSpPr/>
          <p:nvPr/>
        </p:nvSpPr>
        <p:spPr>
          <a:xfrm>
            <a:off x="228600" y="1351721"/>
            <a:ext cx="3621156" cy="1921566"/>
          </a:xfrm>
          <a:prstGeom prst="wedgeRoundRectCallout">
            <a:avLst>
              <a:gd name="adj1" fmla="val 12816"/>
              <a:gd name="adj2" fmla="val 7475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Total production has been down since the recent high in WY14…</a:t>
            </a:r>
          </a:p>
        </p:txBody>
      </p:sp>
      <p:sp>
        <p:nvSpPr>
          <p:cNvPr id="6" name="TextBox 5">
            <a:extLst>
              <a:ext uri="{FF2B5EF4-FFF2-40B4-BE49-F238E27FC236}">
                <a16:creationId xmlns:a16="http://schemas.microsoft.com/office/drawing/2014/main" id="{BD7BC24E-6251-3692-5A84-1C2FDA29C094}"/>
              </a:ext>
            </a:extLst>
          </p:cNvPr>
          <p:cNvSpPr txBox="1"/>
          <p:nvPr/>
        </p:nvSpPr>
        <p:spPr>
          <a:xfrm>
            <a:off x="4287266" y="6566451"/>
            <a:ext cx="7676134" cy="246221"/>
          </a:xfrm>
          <a:prstGeom prst="rect">
            <a:avLst/>
          </a:prstGeom>
          <a:noFill/>
        </p:spPr>
        <p:txBody>
          <a:bodyPr wrap="square" rtlCol="0">
            <a:spAutoFit/>
          </a:bodyPr>
          <a:lstStyle/>
          <a:p>
            <a:pPr algn="r"/>
            <a:r>
              <a:rPr lang="en-US" sz="1000" dirty="0"/>
              <a:t>Note:  Production shown above excludes In-Lieu.</a:t>
            </a:r>
          </a:p>
        </p:txBody>
      </p:sp>
      <p:sp>
        <p:nvSpPr>
          <p:cNvPr id="7" name="Rectangle 6">
            <a:extLst>
              <a:ext uri="{FF2B5EF4-FFF2-40B4-BE49-F238E27FC236}">
                <a16:creationId xmlns:a16="http://schemas.microsoft.com/office/drawing/2014/main" id="{84F8F5FF-EB5A-EC7D-9824-12487339767C}"/>
              </a:ext>
            </a:extLst>
          </p:cNvPr>
          <p:cNvSpPr/>
          <p:nvPr/>
        </p:nvSpPr>
        <p:spPr>
          <a:xfrm>
            <a:off x="6434986" y="2136449"/>
            <a:ext cx="444377" cy="3896881"/>
          </a:xfrm>
          <a:prstGeom prst="rect">
            <a:avLst/>
          </a:prstGeom>
          <a:noFill/>
          <a:ln w="190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0B2E55F7-4069-7FE0-CA41-4EF578187571}"/>
              </a:ext>
            </a:extLst>
          </p:cNvPr>
          <p:cNvSpPr txBox="1"/>
          <p:nvPr/>
        </p:nvSpPr>
        <p:spPr>
          <a:xfrm>
            <a:off x="4315243" y="1187865"/>
            <a:ext cx="7623685" cy="369332"/>
          </a:xfrm>
          <a:prstGeom prst="rect">
            <a:avLst/>
          </a:prstGeom>
          <a:solidFill>
            <a:schemeClr val="bg1"/>
          </a:solidFill>
        </p:spPr>
        <p:txBody>
          <a:bodyPr wrap="square" rtlCol="0">
            <a:spAutoFit/>
          </a:bodyPr>
          <a:lstStyle/>
          <a:p>
            <a:pPr algn="ctr"/>
            <a:r>
              <a:rPr lang="en-US" b="1" dirty="0"/>
              <a:t>Total Groundwater Production Past 15 Years</a:t>
            </a:r>
          </a:p>
        </p:txBody>
      </p:sp>
      <p:sp>
        <p:nvSpPr>
          <p:cNvPr id="11" name="Slide Number Placeholder 10">
            <a:extLst>
              <a:ext uri="{FF2B5EF4-FFF2-40B4-BE49-F238E27FC236}">
                <a16:creationId xmlns:a16="http://schemas.microsoft.com/office/drawing/2014/main" id="{D1EEC40F-39D0-C0BA-A215-A5504A27EB8E}"/>
              </a:ext>
            </a:extLst>
          </p:cNvPr>
          <p:cNvSpPr>
            <a:spLocks noGrp="1"/>
          </p:cNvSpPr>
          <p:nvPr>
            <p:ph type="sldNum" sz="quarter" idx="12"/>
          </p:nvPr>
        </p:nvSpPr>
        <p:spPr/>
        <p:txBody>
          <a:bodyPr/>
          <a:lstStyle/>
          <a:p>
            <a:fld id="{59F3FE0E-D48D-4B57-A36F-571381084BF0}" type="slidenum">
              <a:rPr lang="en-US" smtClean="0"/>
              <a:pPr/>
              <a:t>10</a:t>
            </a:fld>
            <a:endParaRPr lang="en-US" dirty="0"/>
          </a:p>
        </p:txBody>
      </p:sp>
    </p:spTree>
    <p:extLst>
      <p:ext uri="{BB962C8B-B14F-4D97-AF65-F5344CB8AC3E}">
        <p14:creationId xmlns:p14="http://schemas.microsoft.com/office/powerpoint/2010/main" val="2153580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91484-E9B5-B785-B135-712B45B6B7AE}"/>
            </a:ext>
          </a:extLst>
        </p:cNvPr>
        <p:cNvGrpSpPr/>
        <p:nvPr/>
      </p:nvGrpSpPr>
      <p:grpSpPr>
        <a:xfrm>
          <a:off x="0" y="0"/>
          <a:ext cx="0" cy="0"/>
          <a:chOff x="0" y="0"/>
          <a:chExt cx="0" cy="0"/>
        </a:xfrm>
      </p:grpSpPr>
      <p:pic>
        <p:nvPicPr>
          <p:cNvPr id="8" name="Picture 7" descr="Icon&#10;&#10;AI-generated content may be incorrect.">
            <a:extLst>
              <a:ext uri="{FF2B5EF4-FFF2-40B4-BE49-F238E27FC236}">
                <a16:creationId xmlns:a16="http://schemas.microsoft.com/office/drawing/2014/main" id="{CE85A608-BD85-3A97-DD0B-F8947D8807F7}"/>
              </a:ext>
            </a:extLst>
          </p:cNvPr>
          <p:cNvPicPr>
            <a:picLocks noChangeAspect="1"/>
          </p:cNvPicPr>
          <p:nvPr/>
        </p:nvPicPr>
        <p:blipFill>
          <a:blip r:embed="rId3"/>
          <a:stretch>
            <a:fillRect/>
          </a:stretch>
        </p:blipFill>
        <p:spPr>
          <a:xfrm>
            <a:off x="8596520" y="3680250"/>
            <a:ext cx="2734500" cy="3076028"/>
          </a:xfrm>
          <a:prstGeom prst="rect">
            <a:avLst/>
          </a:prstGeom>
        </p:spPr>
      </p:pic>
      <p:pic>
        <p:nvPicPr>
          <p:cNvPr id="12" name="Picture 11">
            <a:extLst>
              <a:ext uri="{FF2B5EF4-FFF2-40B4-BE49-F238E27FC236}">
                <a16:creationId xmlns:a16="http://schemas.microsoft.com/office/drawing/2014/main" id="{27483915-A0A5-59C4-39AB-56F940E5262D}"/>
              </a:ext>
            </a:extLst>
          </p:cNvPr>
          <p:cNvPicPr>
            <a:picLocks noChangeAspect="1"/>
          </p:cNvPicPr>
          <p:nvPr/>
        </p:nvPicPr>
        <p:blipFill>
          <a:blip r:embed="rId4"/>
          <a:stretch>
            <a:fillRect/>
          </a:stretch>
        </p:blipFill>
        <p:spPr>
          <a:xfrm>
            <a:off x="267714" y="1121512"/>
            <a:ext cx="7670880" cy="5444939"/>
          </a:xfrm>
          <a:prstGeom prst="rect">
            <a:avLst/>
          </a:prstGeom>
        </p:spPr>
      </p:pic>
      <p:sp>
        <p:nvSpPr>
          <p:cNvPr id="2" name="Title 1">
            <a:extLst>
              <a:ext uri="{FF2B5EF4-FFF2-40B4-BE49-F238E27FC236}">
                <a16:creationId xmlns:a16="http://schemas.microsoft.com/office/drawing/2014/main" id="{93CC4681-6550-9A75-C196-D9FA815E8B7B}"/>
              </a:ext>
            </a:extLst>
          </p:cNvPr>
          <p:cNvSpPr>
            <a:spLocks noGrp="1"/>
          </p:cNvSpPr>
          <p:nvPr>
            <p:ph type="title"/>
          </p:nvPr>
        </p:nvSpPr>
        <p:spPr/>
        <p:txBody>
          <a:bodyPr/>
          <a:lstStyle/>
          <a:p>
            <a:r>
              <a:rPr lang="en-US" dirty="0"/>
              <a:t>Step 2: Estimate Production, Current Trends</a:t>
            </a:r>
          </a:p>
        </p:txBody>
      </p:sp>
      <p:sp>
        <p:nvSpPr>
          <p:cNvPr id="9" name="Speech Bubble: Rectangle with Corners Rounded 8">
            <a:extLst>
              <a:ext uri="{FF2B5EF4-FFF2-40B4-BE49-F238E27FC236}">
                <a16:creationId xmlns:a16="http://schemas.microsoft.com/office/drawing/2014/main" id="{975D6644-4DD4-07CC-6B58-981D11296BE5}"/>
              </a:ext>
            </a:extLst>
          </p:cNvPr>
          <p:cNvSpPr/>
          <p:nvPr/>
        </p:nvSpPr>
        <p:spPr>
          <a:xfrm>
            <a:off x="8172450" y="1351721"/>
            <a:ext cx="3621156" cy="1921566"/>
          </a:xfrm>
          <a:prstGeom prst="wedgeRoundRectCallout">
            <a:avLst>
              <a:gd name="adj1" fmla="val 12816"/>
              <a:gd name="adj2" fmla="val 7475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However, recent total production rebounded slightly: CB (past 2yrs.) and WCB (past 7yrs.)…</a:t>
            </a:r>
          </a:p>
        </p:txBody>
      </p:sp>
      <p:sp>
        <p:nvSpPr>
          <p:cNvPr id="6" name="TextBox 5">
            <a:extLst>
              <a:ext uri="{FF2B5EF4-FFF2-40B4-BE49-F238E27FC236}">
                <a16:creationId xmlns:a16="http://schemas.microsoft.com/office/drawing/2014/main" id="{6B1DA8F0-B6A7-FABF-3971-796EE210CE87}"/>
              </a:ext>
            </a:extLst>
          </p:cNvPr>
          <p:cNvSpPr txBox="1"/>
          <p:nvPr/>
        </p:nvSpPr>
        <p:spPr>
          <a:xfrm>
            <a:off x="267716" y="6566451"/>
            <a:ext cx="7676134" cy="246221"/>
          </a:xfrm>
          <a:prstGeom prst="rect">
            <a:avLst/>
          </a:prstGeom>
          <a:noFill/>
        </p:spPr>
        <p:txBody>
          <a:bodyPr wrap="square" rtlCol="0">
            <a:spAutoFit/>
          </a:bodyPr>
          <a:lstStyle/>
          <a:p>
            <a:pPr algn="r"/>
            <a:r>
              <a:rPr lang="en-US" sz="1000" dirty="0"/>
              <a:t>Note:  Production shown above excludes In-Lieu.</a:t>
            </a:r>
          </a:p>
        </p:txBody>
      </p:sp>
      <p:sp>
        <p:nvSpPr>
          <p:cNvPr id="10" name="TextBox 9">
            <a:extLst>
              <a:ext uri="{FF2B5EF4-FFF2-40B4-BE49-F238E27FC236}">
                <a16:creationId xmlns:a16="http://schemas.microsoft.com/office/drawing/2014/main" id="{935D0D9F-D255-C569-6031-01BF46F0360B}"/>
              </a:ext>
            </a:extLst>
          </p:cNvPr>
          <p:cNvSpPr txBox="1"/>
          <p:nvPr/>
        </p:nvSpPr>
        <p:spPr>
          <a:xfrm>
            <a:off x="295693" y="1187865"/>
            <a:ext cx="7623685" cy="369332"/>
          </a:xfrm>
          <a:prstGeom prst="rect">
            <a:avLst/>
          </a:prstGeom>
          <a:solidFill>
            <a:schemeClr val="bg1"/>
          </a:solidFill>
        </p:spPr>
        <p:txBody>
          <a:bodyPr wrap="square" rtlCol="0">
            <a:spAutoFit/>
          </a:bodyPr>
          <a:lstStyle/>
          <a:p>
            <a:pPr algn="ctr"/>
            <a:r>
              <a:rPr lang="en-US" b="1" dirty="0"/>
              <a:t>Total Groundwater Production Past 3 Years</a:t>
            </a:r>
          </a:p>
        </p:txBody>
      </p:sp>
      <p:sp>
        <p:nvSpPr>
          <p:cNvPr id="14" name="Slide Number Placeholder 13">
            <a:extLst>
              <a:ext uri="{FF2B5EF4-FFF2-40B4-BE49-F238E27FC236}">
                <a16:creationId xmlns:a16="http://schemas.microsoft.com/office/drawing/2014/main" id="{25D2452B-9DF6-2327-1D01-C8647B21455B}"/>
              </a:ext>
            </a:extLst>
          </p:cNvPr>
          <p:cNvSpPr>
            <a:spLocks noGrp="1"/>
          </p:cNvSpPr>
          <p:nvPr>
            <p:ph type="sldNum" sz="quarter" idx="12"/>
          </p:nvPr>
        </p:nvSpPr>
        <p:spPr/>
        <p:txBody>
          <a:bodyPr/>
          <a:lstStyle/>
          <a:p>
            <a:fld id="{59F3FE0E-D48D-4B57-A36F-571381084BF0}" type="slidenum">
              <a:rPr lang="en-US" smtClean="0"/>
              <a:pPr/>
              <a:t>11</a:t>
            </a:fld>
            <a:endParaRPr lang="en-US" dirty="0"/>
          </a:p>
        </p:txBody>
      </p:sp>
    </p:spTree>
    <p:extLst>
      <p:ext uri="{BB962C8B-B14F-4D97-AF65-F5344CB8AC3E}">
        <p14:creationId xmlns:p14="http://schemas.microsoft.com/office/powerpoint/2010/main" val="3128888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0EC03-6796-9C4C-7098-D89E3B723D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E6537C-996B-3C65-A350-81DBA9B60D53}"/>
              </a:ext>
            </a:extLst>
          </p:cNvPr>
          <p:cNvSpPr>
            <a:spLocks noGrp="1"/>
          </p:cNvSpPr>
          <p:nvPr>
            <p:ph type="title"/>
          </p:nvPr>
        </p:nvSpPr>
        <p:spPr/>
        <p:txBody>
          <a:bodyPr>
            <a:normAutofit/>
          </a:bodyPr>
          <a:lstStyle/>
          <a:p>
            <a:r>
              <a:rPr lang="en-US" dirty="0"/>
              <a:t>Step 2: Estimate Production, Pumper Projections</a:t>
            </a:r>
          </a:p>
        </p:txBody>
      </p:sp>
      <p:sp>
        <p:nvSpPr>
          <p:cNvPr id="5" name="Slide Number Placeholder 4">
            <a:extLst>
              <a:ext uri="{FF2B5EF4-FFF2-40B4-BE49-F238E27FC236}">
                <a16:creationId xmlns:a16="http://schemas.microsoft.com/office/drawing/2014/main" id="{D133C961-434D-AACD-E8E0-404D7635A54D}"/>
              </a:ext>
            </a:extLst>
          </p:cNvPr>
          <p:cNvSpPr>
            <a:spLocks noGrp="1"/>
          </p:cNvSpPr>
          <p:nvPr>
            <p:ph type="sldNum" sz="quarter" idx="12"/>
          </p:nvPr>
        </p:nvSpPr>
        <p:spPr/>
        <p:txBody>
          <a:bodyPr/>
          <a:lstStyle/>
          <a:p>
            <a:fld id="{59F3FE0E-D48D-4B57-A36F-571381084BF0}" type="slidenum">
              <a:rPr lang="en-US" smtClean="0"/>
              <a:pPr/>
              <a:t>12</a:t>
            </a:fld>
            <a:endParaRPr lang="en-US" dirty="0"/>
          </a:p>
        </p:txBody>
      </p:sp>
      <p:pic>
        <p:nvPicPr>
          <p:cNvPr id="19" name="Picture 18">
            <a:extLst>
              <a:ext uri="{FF2B5EF4-FFF2-40B4-BE49-F238E27FC236}">
                <a16:creationId xmlns:a16="http://schemas.microsoft.com/office/drawing/2014/main" id="{4C9A2C4C-9473-1811-4293-32B4664380FD}"/>
              </a:ext>
            </a:extLst>
          </p:cNvPr>
          <p:cNvPicPr>
            <a:picLocks noChangeAspect="1"/>
          </p:cNvPicPr>
          <p:nvPr/>
        </p:nvPicPr>
        <p:blipFill>
          <a:blip r:embed="rId3">
            <a:alphaModFix/>
          </a:blip>
          <a:srcRect t="11024" r="3566" b="4024"/>
          <a:stretch>
            <a:fillRect/>
          </a:stretch>
        </p:blipFill>
        <p:spPr>
          <a:xfrm>
            <a:off x="4180938" y="1469306"/>
            <a:ext cx="7499494" cy="4664149"/>
          </a:xfrm>
          <a:prstGeom prst="rect">
            <a:avLst/>
          </a:prstGeom>
        </p:spPr>
      </p:pic>
      <p:sp>
        <p:nvSpPr>
          <p:cNvPr id="20" name="TextBox 6">
            <a:extLst>
              <a:ext uri="{FF2B5EF4-FFF2-40B4-BE49-F238E27FC236}">
                <a16:creationId xmlns:a16="http://schemas.microsoft.com/office/drawing/2014/main" id="{BF5878C8-D1B8-4D9A-721A-E2110CD15602}"/>
              </a:ext>
            </a:extLst>
          </p:cNvPr>
          <p:cNvSpPr txBox="1"/>
          <p:nvPr/>
        </p:nvSpPr>
        <p:spPr>
          <a:xfrm>
            <a:off x="5015208" y="5478469"/>
            <a:ext cx="999064" cy="229494"/>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 lastClr="FFFFFF"/>
                </a:solidFill>
                <a:effectLst/>
                <a:uLnTx/>
                <a:uFillTx/>
                <a:latin typeface="Avenir Next LT Pro" panose="020B0504020202020204" pitchFamily="34" charset="0"/>
                <a:ea typeface="+mn-ea"/>
                <a:cs typeface="+mn-cs"/>
              </a:rPr>
              <a:t>Actuals</a:t>
            </a:r>
          </a:p>
        </p:txBody>
      </p:sp>
      <p:sp>
        <p:nvSpPr>
          <p:cNvPr id="25" name="TextBox 12">
            <a:extLst>
              <a:ext uri="{FF2B5EF4-FFF2-40B4-BE49-F238E27FC236}">
                <a16:creationId xmlns:a16="http://schemas.microsoft.com/office/drawing/2014/main" id="{206410F1-1324-9A25-D799-89FC25539842}"/>
              </a:ext>
            </a:extLst>
          </p:cNvPr>
          <p:cNvSpPr txBox="1"/>
          <p:nvPr/>
        </p:nvSpPr>
        <p:spPr>
          <a:xfrm>
            <a:off x="8319832" y="5295420"/>
            <a:ext cx="1126803" cy="595592"/>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 lastClr="FFFFFF"/>
                </a:solidFill>
                <a:effectLst/>
                <a:uLnTx/>
                <a:uFillTx/>
                <a:latin typeface="Avenir Next LT Pro" panose="020B0504020202020204" pitchFamily="34" charset="0"/>
                <a:ea typeface="+mn-ea"/>
                <a:cs typeface="+mn-cs"/>
              </a:rPr>
              <a:t>Pumper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 lastClr="FFFFFF"/>
                </a:solidFill>
                <a:effectLst/>
                <a:uLnTx/>
                <a:uFillTx/>
                <a:latin typeface="Avenir Next LT Pro" panose="020B0504020202020204" pitchFamily="34" charset="0"/>
                <a:ea typeface="+mn-ea"/>
                <a:cs typeface="+mn-cs"/>
              </a:rPr>
              <a:t>Projections</a:t>
            </a:r>
          </a:p>
        </p:txBody>
      </p:sp>
      <p:sp>
        <p:nvSpPr>
          <p:cNvPr id="31" name="TextBox 6">
            <a:extLst>
              <a:ext uri="{FF2B5EF4-FFF2-40B4-BE49-F238E27FC236}">
                <a16:creationId xmlns:a16="http://schemas.microsoft.com/office/drawing/2014/main" id="{E7040199-D492-C752-CD9F-838F10BE3E4F}"/>
              </a:ext>
            </a:extLst>
          </p:cNvPr>
          <p:cNvSpPr txBox="1"/>
          <p:nvPr/>
        </p:nvSpPr>
        <p:spPr>
          <a:xfrm>
            <a:off x="6118838" y="5478469"/>
            <a:ext cx="999064" cy="229494"/>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 lastClr="FFFFFF"/>
                </a:solidFill>
                <a:effectLst/>
                <a:uLnTx/>
                <a:uFillTx/>
                <a:latin typeface="Avenir Next LT Pro" panose="020B0504020202020204" pitchFamily="34" charset="0"/>
                <a:ea typeface="+mn-ea"/>
                <a:cs typeface="+mn-cs"/>
              </a:rPr>
              <a:t>Actuals</a:t>
            </a:r>
          </a:p>
        </p:txBody>
      </p:sp>
      <p:sp>
        <p:nvSpPr>
          <p:cNvPr id="33" name="TextBox 6">
            <a:extLst>
              <a:ext uri="{FF2B5EF4-FFF2-40B4-BE49-F238E27FC236}">
                <a16:creationId xmlns:a16="http://schemas.microsoft.com/office/drawing/2014/main" id="{D7DA4517-6A02-E8FE-52AC-505EB483F011}"/>
              </a:ext>
            </a:extLst>
          </p:cNvPr>
          <p:cNvSpPr txBox="1"/>
          <p:nvPr/>
        </p:nvSpPr>
        <p:spPr>
          <a:xfrm>
            <a:off x="7229737" y="5478469"/>
            <a:ext cx="999064" cy="229494"/>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 lastClr="FFFFFF"/>
                </a:solidFill>
                <a:effectLst/>
                <a:uLnTx/>
                <a:uFillTx/>
                <a:latin typeface="Avenir Next LT Pro" panose="020B0504020202020204" pitchFamily="34" charset="0"/>
                <a:ea typeface="+mn-ea"/>
                <a:cs typeface="+mn-cs"/>
              </a:rPr>
              <a:t>Actuals</a:t>
            </a:r>
          </a:p>
        </p:txBody>
      </p:sp>
      <p:sp>
        <p:nvSpPr>
          <p:cNvPr id="34" name="TextBox 12">
            <a:extLst>
              <a:ext uri="{FF2B5EF4-FFF2-40B4-BE49-F238E27FC236}">
                <a16:creationId xmlns:a16="http://schemas.microsoft.com/office/drawing/2014/main" id="{BD8C4FE0-1E60-6A5C-1DF4-1304528746D9}"/>
              </a:ext>
            </a:extLst>
          </p:cNvPr>
          <p:cNvSpPr txBox="1"/>
          <p:nvPr/>
        </p:nvSpPr>
        <p:spPr>
          <a:xfrm>
            <a:off x="9437082" y="5295420"/>
            <a:ext cx="1103630" cy="595592"/>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 lastClr="FFFFFF"/>
                </a:solidFill>
                <a:effectLst/>
                <a:uLnTx/>
                <a:uFillTx/>
                <a:latin typeface="Avenir Next LT Pro" panose="020B0504020202020204" pitchFamily="34" charset="0"/>
                <a:ea typeface="+mn-ea"/>
                <a:cs typeface="+mn-cs"/>
              </a:rPr>
              <a:t>Pumper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 lastClr="FFFFFF"/>
                </a:solidFill>
                <a:effectLst/>
                <a:uLnTx/>
                <a:uFillTx/>
                <a:latin typeface="Avenir Next LT Pro" panose="020B0504020202020204" pitchFamily="34" charset="0"/>
                <a:ea typeface="+mn-ea"/>
                <a:cs typeface="+mn-cs"/>
              </a:rPr>
              <a:t>Projections</a:t>
            </a:r>
          </a:p>
        </p:txBody>
      </p:sp>
      <p:sp>
        <p:nvSpPr>
          <p:cNvPr id="35" name="TextBox 12">
            <a:extLst>
              <a:ext uri="{FF2B5EF4-FFF2-40B4-BE49-F238E27FC236}">
                <a16:creationId xmlns:a16="http://schemas.microsoft.com/office/drawing/2014/main" id="{AADFDB02-4627-358E-C17A-260F8CBAB472}"/>
              </a:ext>
            </a:extLst>
          </p:cNvPr>
          <p:cNvSpPr txBox="1"/>
          <p:nvPr/>
        </p:nvSpPr>
        <p:spPr>
          <a:xfrm>
            <a:off x="10586452" y="5295420"/>
            <a:ext cx="1074011" cy="595592"/>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 lastClr="FFFFFF"/>
                </a:solidFill>
                <a:effectLst/>
                <a:uLnTx/>
                <a:uFillTx/>
                <a:latin typeface="Avenir Next LT Pro" panose="020B0504020202020204" pitchFamily="34" charset="0"/>
                <a:ea typeface="+mn-ea"/>
                <a:cs typeface="+mn-cs"/>
              </a:rPr>
              <a:t>Pumper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 lastClr="FFFFFF"/>
                </a:solidFill>
                <a:effectLst/>
                <a:uLnTx/>
                <a:uFillTx/>
                <a:latin typeface="Avenir Next LT Pro" panose="020B0504020202020204" pitchFamily="34" charset="0"/>
                <a:ea typeface="+mn-ea"/>
                <a:cs typeface="+mn-cs"/>
              </a:rPr>
              <a:t>Projections</a:t>
            </a:r>
          </a:p>
        </p:txBody>
      </p:sp>
      <p:grpSp>
        <p:nvGrpSpPr>
          <p:cNvPr id="17" name="Group 16">
            <a:extLst>
              <a:ext uri="{FF2B5EF4-FFF2-40B4-BE49-F238E27FC236}">
                <a16:creationId xmlns:a16="http://schemas.microsoft.com/office/drawing/2014/main" id="{03815FD4-7DAB-E64E-CA83-539986F5B58A}"/>
              </a:ext>
            </a:extLst>
          </p:cNvPr>
          <p:cNvGrpSpPr/>
          <p:nvPr/>
        </p:nvGrpSpPr>
        <p:grpSpPr>
          <a:xfrm>
            <a:off x="8484935" y="1385776"/>
            <a:ext cx="1810642" cy="268196"/>
            <a:chOff x="5808410" y="1385776"/>
            <a:chExt cx="1810642" cy="268196"/>
          </a:xfrm>
        </p:grpSpPr>
        <p:sp>
          <p:nvSpPr>
            <p:cNvPr id="4" name="TextBox 3">
              <a:extLst>
                <a:ext uri="{FF2B5EF4-FFF2-40B4-BE49-F238E27FC236}">
                  <a16:creationId xmlns:a16="http://schemas.microsoft.com/office/drawing/2014/main" id="{DE356CC6-E604-8124-C98D-E119472E38E4}"/>
                </a:ext>
              </a:extLst>
            </p:cNvPr>
            <p:cNvSpPr txBox="1"/>
            <p:nvPr/>
          </p:nvSpPr>
          <p:spPr>
            <a:xfrm>
              <a:off x="5808410" y="1469306"/>
              <a:ext cx="692497" cy="184666"/>
            </a:xfrm>
            <a:prstGeom prst="rect">
              <a:avLst/>
            </a:prstGeom>
            <a:solidFill>
              <a:schemeClr val="bg1"/>
            </a:solidFill>
          </p:spPr>
          <p:txBody>
            <a:bodyPr wrap="none" lIns="0" tIns="0" rIns="0" bIns="0" rtlCol="0">
              <a:spAutoFit/>
            </a:bodyPr>
            <a:lstStyle/>
            <a:p>
              <a:r>
                <a:rPr lang="en-US" sz="1200" b="1" dirty="0">
                  <a:solidFill>
                    <a:srgbClr val="FF0000"/>
                  </a:solidFill>
                </a:rPr>
                <a:t>(+1.18%)</a:t>
              </a:r>
            </a:p>
          </p:txBody>
        </p:sp>
        <p:sp>
          <p:nvSpPr>
            <p:cNvPr id="7" name="TextBox 6">
              <a:extLst>
                <a:ext uri="{FF2B5EF4-FFF2-40B4-BE49-F238E27FC236}">
                  <a16:creationId xmlns:a16="http://schemas.microsoft.com/office/drawing/2014/main" id="{2A926629-2898-5767-EF44-083AB5617DBE}"/>
                </a:ext>
              </a:extLst>
            </p:cNvPr>
            <p:cNvSpPr txBox="1"/>
            <p:nvPr/>
          </p:nvSpPr>
          <p:spPr>
            <a:xfrm>
              <a:off x="6926555" y="1385776"/>
              <a:ext cx="692497" cy="184666"/>
            </a:xfrm>
            <a:prstGeom prst="rect">
              <a:avLst/>
            </a:prstGeom>
            <a:solidFill>
              <a:schemeClr val="bg1"/>
            </a:solidFill>
          </p:spPr>
          <p:txBody>
            <a:bodyPr wrap="none" lIns="0" tIns="0" rIns="0" bIns="0" rtlCol="0">
              <a:spAutoFit/>
            </a:bodyPr>
            <a:lstStyle/>
            <a:p>
              <a:r>
                <a:rPr lang="en-US" sz="1200" b="1" dirty="0">
                  <a:solidFill>
                    <a:srgbClr val="FF0000"/>
                  </a:solidFill>
                </a:rPr>
                <a:t>(+0.98%)</a:t>
              </a:r>
            </a:p>
          </p:txBody>
        </p:sp>
      </p:grpSp>
      <p:grpSp>
        <p:nvGrpSpPr>
          <p:cNvPr id="21" name="Group 20">
            <a:extLst>
              <a:ext uri="{FF2B5EF4-FFF2-40B4-BE49-F238E27FC236}">
                <a16:creationId xmlns:a16="http://schemas.microsoft.com/office/drawing/2014/main" id="{F3BCE145-B030-D441-9FFA-8889848526AB}"/>
              </a:ext>
            </a:extLst>
          </p:cNvPr>
          <p:cNvGrpSpPr/>
          <p:nvPr/>
        </p:nvGrpSpPr>
        <p:grpSpPr>
          <a:xfrm>
            <a:off x="6118839" y="4447208"/>
            <a:ext cx="3207146" cy="830997"/>
            <a:chOff x="3531214" y="4447208"/>
            <a:chExt cx="3207146" cy="830997"/>
          </a:xfrm>
        </p:grpSpPr>
        <p:sp>
          <p:nvSpPr>
            <p:cNvPr id="12" name="TextBox 11">
              <a:extLst>
                <a:ext uri="{FF2B5EF4-FFF2-40B4-BE49-F238E27FC236}">
                  <a16:creationId xmlns:a16="http://schemas.microsoft.com/office/drawing/2014/main" id="{6F7B7E78-EFC5-194E-BE67-83380991BF42}"/>
                </a:ext>
              </a:extLst>
            </p:cNvPr>
            <p:cNvSpPr txBox="1"/>
            <p:nvPr/>
          </p:nvSpPr>
          <p:spPr>
            <a:xfrm>
              <a:off x="3531214" y="4447208"/>
              <a:ext cx="999064" cy="830997"/>
            </a:xfrm>
            <a:prstGeom prst="rect">
              <a:avLst/>
            </a:prstGeom>
            <a:noFill/>
          </p:spPr>
          <p:txBody>
            <a:bodyPr wrap="square" rtlCol="0" anchor="ctr" anchorCtr="0">
              <a:spAutoFit/>
            </a:bodyPr>
            <a:lstStyle/>
            <a:p>
              <a:pPr algn="ctr"/>
              <a:r>
                <a:rPr lang="en-US" sz="1200" b="1" i="1" dirty="0">
                  <a:solidFill>
                    <a:srgbClr val="7030A0"/>
                  </a:solidFill>
                </a:rPr>
                <a:t>Forecasted</a:t>
              </a:r>
            </a:p>
            <a:p>
              <a:pPr algn="ctr"/>
              <a:r>
                <a:rPr lang="en-US" sz="1200" b="1" i="1" dirty="0">
                  <a:solidFill>
                    <a:srgbClr val="7030A0"/>
                  </a:solidFill>
                </a:rPr>
                <a:t>200,141</a:t>
              </a:r>
            </a:p>
            <a:p>
              <a:pPr algn="ctr"/>
              <a:r>
                <a:rPr lang="en-US" sz="1200" b="1" i="1" dirty="0">
                  <a:solidFill>
                    <a:srgbClr val="7030A0"/>
                  </a:solidFill>
                </a:rPr>
                <a:t>-2.63%</a:t>
              </a:r>
            </a:p>
            <a:p>
              <a:pPr algn="ctr"/>
              <a:r>
                <a:rPr lang="en-US" sz="1200" b="1" i="1" dirty="0">
                  <a:solidFill>
                    <a:srgbClr val="7030A0"/>
                  </a:solidFill>
                </a:rPr>
                <a:t>(Nov 23)</a:t>
              </a:r>
            </a:p>
          </p:txBody>
        </p:sp>
        <p:sp>
          <p:nvSpPr>
            <p:cNvPr id="14" name="TextBox 13">
              <a:extLst>
                <a:ext uri="{FF2B5EF4-FFF2-40B4-BE49-F238E27FC236}">
                  <a16:creationId xmlns:a16="http://schemas.microsoft.com/office/drawing/2014/main" id="{1A149810-349E-237E-1D30-2FE0C8A50EB1}"/>
                </a:ext>
              </a:extLst>
            </p:cNvPr>
            <p:cNvSpPr txBox="1"/>
            <p:nvPr/>
          </p:nvSpPr>
          <p:spPr>
            <a:xfrm>
              <a:off x="4642113" y="4447208"/>
              <a:ext cx="997474" cy="830997"/>
            </a:xfrm>
            <a:prstGeom prst="rect">
              <a:avLst/>
            </a:prstGeom>
            <a:noFill/>
          </p:spPr>
          <p:txBody>
            <a:bodyPr wrap="square" rtlCol="0" anchor="ctr" anchorCtr="0">
              <a:spAutoFit/>
            </a:bodyPr>
            <a:lstStyle/>
            <a:p>
              <a:pPr algn="ctr"/>
              <a:r>
                <a:rPr lang="en-US" sz="1200" b="1" i="1" dirty="0">
                  <a:solidFill>
                    <a:srgbClr val="7030A0"/>
                  </a:solidFill>
                </a:rPr>
                <a:t>Forecasted</a:t>
              </a:r>
            </a:p>
            <a:p>
              <a:pPr algn="ctr"/>
              <a:r>
                <a:rPr lang="en-US" sz="1200" b="1" i="1" dirty="0">
                  <a:solidFill>
                    <a:srgbClr val="7030A0"/>
                  </a:solidFill>
                </a:rPr>
                <a:t>214,139</a:t>
              </a:r>
            </a:p>
            <a:p>
              <a:pPr algn="ctr"/>
              <a:r>
                <a:rPr lang="en-US" sz="1200" b="1" i="1" dirty="0">
                  <a:solidFill>
                    <a:srgbClr val="7030A0"/>
                  </a:solidFill>
                </a:rPr>
                <a:t>-1.23%</a:t>
              </a:r>
            </a:p>
            <a:p>
              <a:pPr algn="ctr"/>
              <a:r>
                <a:rPr lang="en-US" sz="1200" b="1" i="1" dirty="0">
                  <a:solidFill>
                    <a:srgbClr val="7030A0"/>
                  </a:solidFill>
                </a:rPr>
                <a:t>(Nov 24)</a:t>
              </a:r>
            </a:p>
          </p:txBody>
        </p:sp>
        <p:sp>
          <p:nvSpPr>
            <p:cNvPr id="15" name="TextBox 14">
              <a:extLst>
                <a:ext uri="{FF2B5EF4-FFF2-40B4-BE49-F238E27FC236}">
                  <a16:creationId xmlns:a16="http://schemas.microsoft.com/office/drawing/2014/main" id="{BD023F66-3AD8-71EE-2D12-BD8399E1927E}"/>
                </a:ext>
              </a:extLst>
            </p:cNvPr>
            <p:cNvSpPr txBox="1"/>
            <p:nvPr/>
          </p:nvSpPr>
          <p:spPr>
            <a:xfrm>
              <a:off x="5751422" y="4447208"/>
              <a:ext cx="986938" cy="830997"/>
            </a:xfrm>
            <a:prstGeom prst="rect">
              <a:avLst/>
            </a:prstGeom>
            <a:noFill/>
          </p:spPr>
          <p:txBody>
            <a:bodyPr wrap="square" rtlCol="0" anchor="ctr" anchorCtr="0">
              <a:spAutoFit/>
            </a:bodyPr>
            <a:lstStyle/>
            <a:p>
              <a:pPr algn="ctr"/>
              <a:r>
                <a:rPr lang="en-US" sz="1200" b="1" i="1" dirty="0">
                  <a:solidFill>
                    <a:srgbClr val="7030A0"/>
                  </a:solidFill>
                </a:rPr>
                <a:t>Forecasted</a:t>
              </a:r>
            </a:p>
            <a:p>
              <a:pPr algn="ctr"/>
              <a:r>
                <a:rPr lang="en-US" sz="1200" b="1" i="1" dirty="0">
                  <a:solidFill>
                    <a:srgbClr val="7030A0"/>
                  </a:solidFill>
                </a:rPr>
                <a:t>219,119</a:t>
              </a:r>
            </a:p>
            <a:p>
              <a:pPr algn="ctr"/>
              <a:r>
                <a:rPr lang="en-US" sz="1200" b="1" i="1" dirty="0">
                  <a:solidFill>
                    <a:srgbClr val="7030A0"/>
                  </a:solidFill>
                </a:rPr>
                <a:t>-2.34%</a:t>
              </a:r>
            </a:p>
            <a:p>
              <a:pPr algn="ctr"/>
              <a:r>
                <a:rPr lang="en-US" sz="1200" b="1" i="1" dirty="0">
                  <a:solidFill>
                    <a:srgbClr val="7030A0"/>
                  </a:solidFill>
                </a:rPr>
                <a:t>(Nov 24)</a:t>
              </a:r>
            </a:p>
          </p:txBody>
        </p:sp>
      </p:grpSp>
      <p:grpSp>
        <p:nvGrpSpPr>
          <p:cNvPr id="13" name="Group 12">
            <a:extLst>
              <a:ext uri="{FF2B5EF4-FFF2-40B4-BE49-F238E27FC236}">
                <a16:creationId xmlns:a16="http://schemas.microsoft.com/office/drawing/2014/main" id="{A810F333-175F-68E8-91A8-425BFD0E313C}"/>
              </a:ext>
            </a:extLst>
          </p:cNvPr>
          <p:cNvGrpSpPr/>
          <p:nvPr/>
        </p:nvGrpSpPr>
        <p:grpSpPr>
          <a:xfrm>
            <a:off x="7299326" y="3197696"/>
            <a:ext cx="3133495" cy="523220"/>
            <a:chOff x="5461001" y="3197696"/>
            <a:chExt cx="3133495" cy="523220"/>
          </a:xfrm>
        </p:grpSpPr>
        <p:sp>
          <p:nvSpPr>
            <p:cNvPr id="9" name="TextBox 8">
              <a:extLst>
                <a:ext uri="{FF2B5EF4-FFF2-40B4-BE49-F238E27FC236}">
                  <a16:creationId xmlns:a16="http://schemas.microsoft.com/office/drawing/2014/main" id="{18747C53-565D-2F9B-3778-668BE7CCA71A}"/>
                </a:ext>
              </a:extLst>
            </p:cNvPr>
            <p:cNvSpPr txBox="1"/>
            <p:nvPr/>
          </p:nvSpPr>
          <p:spPr>
            <a:xfrm>
              <a:off x="5461001" y="3197696"/>
              <a:ext cx="960120" cy="523220"/>
            </a:xfrm>
            <a:prstGeom prst="rect">
              <a:avLst/>
            </a:prstGeom>
            <a:noFill/>
          </p:spPr>
          <p:txBody>
            <a:bodyPr wrap="square" rtlCol="0">
              <a:spAutoFit/>
            </a:bodyPr>
            <a:lstStyle/>
            <a:p>
              <a:pPr algn="ctr"/>
              <a:r>
                <a:rPr lang="en-US" sz="1400" b="1" dirty="0"/>
                <a:t>Previous</a:t>
              </a:r>
            </a:p>
            <a:p>
              <a:pPr algn="ctr"/>
              <a:r>
                <a:rPr lang="en-US" sz="1400" b="1" dirty="0"/>
                <a:t>Year</a:t>
              </a:r>
            </a:p>
          </p:txBody>
        </p:sp>
        <p:sp>
          <p:nvSpPr>
            <p:cNvPr id="10" name="TextBox 9">
              <a:extLst>
                <a:ext uri="{FF2B5EF4-FFF2-40B4-BE49-F238E27FC236}">
                  <a16:creationId xmlns:a16="http://schemas.microsoft.com/office/drawing/2014/main" id="{DC46FA16-DC33-A44E-1AC3-254DE65A9358}"/>
                </a:ext>
              </a:extLst>
            </p:cNvPr>
            <p:cNvSpPr txBox="1"/>
            <p:nvPr/>
          </p:nvSpPr>
          <p:spPr>
            <a:xfrm>
              <a:off x="6557710" y="3197696"/>
              <a:ext cx="960120" cy="523220"/>
            </a:xfrm>
            <a:prstGeom prst="rect">
              <a:avLst/>
            </a:prstGeom>
            <a:noFill/>
          </p:spPr>
          <p:txBody>
            <a:bodyPr wrap="square" rtlCol="0">
              <a:spAutoFit/>
            </a:bodyPr>
            <a:lstStyle/>
            <a:p>
              <a:pPr algn="ctr"/>
              <a:r>
                <a:rPr lang="en-US" sz="1400" b="1" dirty="0"/>
                <a:t>Current</a:t>
              </a:r>
            </a:p>
            <a:p>
              <a:pPr algn="ctr"/>
              <a:r>
                <a:rPr lang="en-US" sz="1400" b="1" dirty="0"/>
                <a:t>Year</a:t>
              </a:r>
            </a:p>
          </p:txBody>
        </p:sp>
        <p:sp>
          <p:nvSpPr>
            <p:cNvPr id="11" name="TextBox 10">
              <a:extLst>
                <a:ext uri="{FF2B5EF4-FFF2-40B4-BE49-F238E27FC236}">
                  <a16:creationId xmlns:a16="http://schemas.microsoft.com/office/drawing/2014/main" id="{BEDDD9D5-F965-09C9-F393-60EF90E2691B}"/>
                </a:ext>
              </a:extLst>
            </p:cNvPr>
            <p:cNvSpPr txBox="1"/>
            <p:nvPr/>
          </p:nvSpPr>
          <p:spPr>
            <a:xfrm>
              <a:off x="7634376" y="3197696"/>
              <a:ext cx="960120" cy="523220"/>
            </a:xfrm>
            <a:prstGeom prst="rect">
              <a:avLst/>
            </a:prstGeom>
            <a:noFill/>
          </p:spPr>
          <p:txBody>
            <a:bodyPr wrap="square" rtlCol="0">
              <a:spAutoFit/>
            </a:bodyPr>
            <a:lstStyle/>
            <a:p>
              <a:pPr algn="ctr"/>
              <a:r>
                <a:rPr lang="en-US" sz="1400" b="1" dirty="0"/>
                <a:t>Ensuing</a:t>
              </a:r>
            </a:p>
            <a:p>
              <a:pPr algn="ctr"/>
              <a:r>
                <a:rPr lang="en-US" sz="1400" b="1" dirty="0"/>
                <a:t>Year</a:t>
              </a:r>
            </a:p>
          </p:txBody>
        </p:sp>
      </p:grpSp>
      <p:pic>
        <p:nvPicPr>
          <p:cNvPr id="8" name="Picture 7" descr="Icon&#10;&#10;AI-generated content may be incorrect.">
            <a:extLst>
              <a:ext uri="{FF2B5EF4-FFF2-40B4-BE49-F238E27FC236}">
                <a16:creationId xmlns:a16="http://schemas.microsoft.com/office/drawing/2014/main" id="{8EC3FB8A-D88F-0808-8073-023894224109}"/>
              </a:ext>
            </a:extLst>
          </p:cNvPr>
          <p:cNvPicPr>
            <a:picLocks noChangeAspect="1"/>
          </p:cNvPicPr>
          <p:nvPr/>
        </p:nvPicPr>
        <p:blipFill>
          <a:blip r:embed="rId4"/>
          <a:stretch>
            <a:fillRect/>
          </a:stretch>
        </p:blipFill>
        <p:spPr>
          <a:xfrm>
            <a:off x="652670" y="3680250"/>
            <a:ext cx="2734500" cy="3076028"/>
          </a:xfrm>
          <a:prstGeom prst="rect">
            <a:avLst/>
          </a:prstGeom>
        </p:spPr>
      </p:pic>
      <p:sp>
        <p:nvSpPr>
          <p:cNvPr id="16" name="Speech Bubble: Rectangle with Corners Rounded 15">
            <a:extLst>
              <a:ext uri="{FF2B5EF4-FFF2-40B4-BE49-F238E27FC236}">
                <a16:creationId xmlns:a16="http://schemas.microsoft.com/office/drawing/2014/main" id="{7F15A6AB-88D7-C4D1-A4DB-2834C11ED236}"/>
              </a:ext>
            </a:extLst>
          </p:cNvPr>
          <p:cNvSpPr/>
          <p:nvPr/>
        </p:nvSpPr>
        <p:spPr>
          <a:xfrm>
            <a:off x="228600" y="1351721"/>
            <a:ext cx="3621156" cy="1921566"/>
          </a:xfrm>
          <a:prstGeom prst="wedgeRoundRectCallout">
            <a:avLst>
              <a:gd name="adj1" fmla="val 12816"/>
              <a:gd name="adj2" fmla="val 7475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1% increase projected by pumpers for WY27.  Pumper forecasts lower by ~4,000 AFY (roughly 1-3%).</a:t>
            </a:r>
          </a:p>
        </p:txBody>
      </p:sp>
    </p:spTree>
    <p:extLst>
      <p:ext uri="{BB962C8B-B14F-4D97-AF65-F5344CB8AC3E}">
        <p14:creationId xmlns:p14="http://schemas.microsoft.com/office/powerpoint/2010/main" val="246123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6CB68-118E-61C0-5799-6B6754CACE48}"/>
              </a:ext>
            </a:extLst>
          </p:cNvPr>
          <p:cNvSpPr>
            <a:spLocks noGrp="1"/>
          </p:cNvSpPr>
          <p:nvPr>
            <p:ph type="title"/>
          </p:nvPr>
        </p:nvSpPr>
        <p:spPr>
          <a:xfrm>
            <a:off x="228600" y="-25979"/>
            <a:ext cx="11963400" cy="806305"/>
          </a:xfrm>
        </p:spPr>
        <p:txBody>
          <a:bodyPr>
            <a:normAutofit/>
          </a:bodyPr>
          <a:lstStyle/>
          <a:p>
            <a:r>
              <a:rPr lang="en-US" dirty="0"/>
              <a:t>Step 2: Estimate Production, Effects of Rainfall FY26</a:t>
            </a:r>
          </a:p>
        </p:txBody>
      </p:sp>
      <p:sp>
        <p:nvSpPr>
          <p:cNvPr id="6" name="Text Placeholder 3">
            <a:extLst>
              <a:ext uri="{FF2B5EF4-FFF2-40B4-BE49-F238E27FC236}">
                <a16:creationId xmlns:a16="http://schemas.microsoft.com/office/drawing/2014/main" id="{BDD3F5C7-3635-D715-6494-CB5C71D1B1A3}"/>
              </a:ext>
            </a:extLst>
          </p:cNvPr>
          <p:cNvSpPr>
            <a:spLocks noGrp="1"/>
          </p:cNvSpPr>
          <p:nvPr>
            <p:ph type="body" sz="quarter" idx="19"/>
          </p:nvPr>
        </p:nvSpPr>
        <p:spPr>
          <a:xfrm>
            <a:off x="838200" y="914404"/>
            <a:ext cx="5667375" cy="5943595"/>
          </a:xfrm>
        </p:spPr>
        <p:txBody>
          <a:bodyPr anchor="ctr" anchorCtr="0">
            <a:normAutofit/>
          </a:bodyPr>
          <a:lstStyle/>
          <a:p>
            <a:r>
              <a:rPr lang="en-US" sz="2400" dirty="0"/>
              <a:t>Total production lower than seven-year average (2019 – 2025).</a:t>
            </a:r>
          </a:p>
          <a:p>
            <a:r>
              <a:rPr lang="en-US" sz="2400" dirty="0"/>
              <a:t>5% lower through November 2025 (19% lower in West Coast Basin).</a:t>
            </a:r>
          </a:p>
          <a:p>
            <a:r>
              <a:rPr lang="en-US" sz="2400" dirty="0"/>
              <a:t>Based on current rainfall and pumping trends its unlikely we will reach this year's goal of 211K AF.</a:t>
            </a:r>
          </a:p>
          <a:p>
            <a:pPr lvl="1"/>
            <a:r>
              <a:rPr lang="en-US" sz="1800" dirty="0"/>
              <a:t>Optimist: 1% reduction is ~209K AF.</a:t>
            </a:r>
          </a:p>
          <a:p>
            <a:pPr lvl="1"/>
            <a:r>
              <a:rPr lang="en-US" sz="1800" dirty="0"/>
              <a:t>Pessimist: 5% reduction is ~200K AF.</a:t>
            </a:r>
          </a:p>
          <a:p>
            <a:pPr lvl="1"/>
            <a:r>
              <a:rPr lang="en-US" sz="1800" dirty="0"/>
              <a:t>Recommend: 3% reduction is ~205K AF.</a:t>
            </a:r>
          </a:p>
          <a:p>
            <a:r>
              <a:rPr lang="en-US" sz="2400" dirty="0"/>
              <a:t>Ensuing year estimate assumes normal rainfall and the current year estimate (211K AF) will increase by the pumper projected 1%.</a:t>
            </a:r>
          </a:p>
          <a:p>
            <a:r>
              <a:rPr lang="en-US" sz="2400" b="1" dirty="0"/>
              <a:t>FY27 estimate is 213,000* AF.</a:t>
            </a:r>
          </a:p>
        </p:txBody>
      </p:sp>
      <p:sp>
        <p:nvSpPr>
          <p:cNvPr id="3" name="Slide Number Placeholder 2">
            <a:extLst>
              <a:ext uri="{FF2B5EF4-FFF2-40B4-BE49-F238E27FC236}">
                <a16:creationId xmlns:a16="http://schemas.microsoft.com/office/drawing/2014/main" id="{B5BE140F-865E-DDD7-227B-9D60583BA870}"/>
              </a:ext>
            </a:extLst>
          </p:cNvPr>
          <p:cNvSpPr>
            <a:spLocks noGrp="1"/>
          </p:cNvSpPr>
          <p:nvPr>
            <p:ph type="sldNum" sz="quarter" idx="12"/>
          </p:nvPr>
        </p:nvSpPr>
        <p:spPr/>
        <p:txBody>
          <a:bodyPr/>
          <a:lstStyle/>
          <a:p>
            <a:fld id="{59F3FE0E-D48D-4B57-A36F-571381084BF0}" type="slidenum">
              <a:rPr lang="en-US" smtClean="0"/>
              <a:pPr/>
              <a:t>13</a:t>
            </a:fld>
            <a:endParaRPr lang="en-US" dirty="0"/>
          </a:p>
        </p:txBody>
      </p:sp>
      <p:grpSp>
        <p:nvGrpSpPr>
          <p:cNvPr id="9" name="Group 8">
            <a:extLst>
              <a:ext uri="{FF2B5EF4-FFF2-40B4-BE49-F238E27FC236}">
                <a16:creationId xmlns:a16="http://schemas.microsoft.com/office/drawing/2014/main" id="{A328493B-65DB-6BEA-7189-27C1E346A18F}"/>
              </a:ext>
            </a:extLst>
          </p:cNvPr>
          <p:cNvGrpSpPr/>
          <p:nvPr/>
        </p:nvGrpSpPr>
        <p:grpSpPr>
          <a:xfrm>
            <a:off x="6336507" y="2044700"/>
            <a:ext cx="5379243" cy="4298706"/>
            <a:chOff x="6336507" y="2355850"/>
            <a:chExt cx="5379243" cy="4298706"/>
          </a:xfrm>
        </p:grpSpPr>
        <p:pic>
          <p:nvPicPr>
            <p:cNvPr id="7" name="Picture 6">
              <a:extLst>
                <a:ext uri="{FF2B5EF4-FFF2-40B4-BE49-F238E27FC236}">
                  <a16:creationId xmlns:a16="http://schemas.microsoft.com/office/drawing/2014/main" id="{510BB9FE-4568-321B-9683-3141A4D7F4AD}"/>
                </a:ext>
              </a:extLst>
            </p:cNvPr>
            <p:cNvPicPr>
              <a:picLocks noChangeAspect="1"/>
            </p:cNvPicPr>
            <p:nvPr/>
          </p:nvPicPr>
          <p:blipFill>
            <a:blip r:embed="rId3"/>
            <a:srcRect l="1635" t="24155" r="1617" b="1544"/>
            <a:stretch>
              <a:fillRect/>
            </a:stretch>
          </p:blipFill>
          <p:spPr>
            <a:xfrm>
              <a:off x="6336507" y="2355850"/>
              <a:ext cx="5379243" cy="4298706"/>
            </a:xfrm>
            <a:prstGeom prst="rect">
              <a:avLst/>
            </a:prstGeom>
            <a:solidFill>
              <a:schemeClr val="tx1"/>
            </a:solidFill>
            <a:ln>
              <a:solidFill>
                <a:schemeClr val="tx1"/>
              </a:solidFill>
            </a:ln>
            <a:effectLst>
              <a:outerShdw blurRad="190500" algn="tl" rotWithShape="0">
                <a:srgbClr val="000000">
                  <a:alpha val="70000"/>
                </a:srgbClr>
              </a:outerShdw>
            </a:effectLst>
          </p:spPr>
        </p:pic>
        <p:cxnSp>
          <p:nvCxnSpPr>
            <p:cNvPr id="8" name="Straight Connector 7">
              <a:extLst>
                <a:ext uri="{FF2B5EF4-FFF2-40B4-BE49-F238E27FC236}">
                  <a16:creationId xmlns:a16="http://schemas.microsoft.com/office/drawing/2014/main" id="{8A96B75B-81D5-56E4-F6DF-EBC92D685917}"/>
                </a:ext>
              </a:extLst>
            </p:cNvPr>
            <p:cNvCxnSpPr/>
            <p:nvPr/>
          </p:nvCxnSpPr>
          <p:spPr>
            <a:xfrm>
              <a:off x="8559800" y="2393950"/>
              <a:ext cx="301752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Rectangle: Rounded Corners 9">
            <a:extLst>
              <a:ext uri="{FF2B5EF4-FFF2-40B4-BE49-F238E27FC236}">
                <a16:creationId xmlns:a16="http://schemas.microsoft.com/office/drawing/2014/main" id="{B6391465-ED4D-EDD3-0A61-D713C87A81D1}"/>
              </a:ext>
            </a:extLst>
          </p:cNvPr>
          <p:cNvSpPr/>
          <p:nvPr/>
        </p:nvSpPr>
        <p:spPr>
          <a:xfrm>
            <a:off x="6336507" y="1168400"/>
            <a:ext cx="5379243" cy="5143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Production through November 2025</a:t>
            </a:r>
          </a:p>
        </p:txBody>
      </p:sp>
    </p:spTree>
    <p:extLst>
      <p:ext uri="{BB962C8B-B14F-4D97-AF65-F5344CB8AC3E}">
        <p14:creationId xmlns:p14="http://schemas.microsoft.com/office/powerpoint/2010/main" val="2350866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63732-03C5-4D42-24B7-0CDE6E5983CF}"/>
            </a:ext>
          </a:extLst>
        </p:cNvPr>
        <p:cNvGrpSpPr/>
        <p:nvPr/>
      </p:nvGrpSpPr>
      <p:grpSpPr>
        <a:xfrm>
          <a:off x="0" y="0"/>
          <a:ext cx="0" cy="0"/>
          <a:chOff x="0" y="0"/>
          <a:chExt cx="0" cy="0"/>
        </a:xfrm>
      </p:grpSpPr>
      <p:pic>
        <p:nvPicPr>
          <p:cNvPr id="8" name="Picture 7" descr="Diagram&#10;&#10;AI-generated content may be incorrect.">
            <a:extLst>
              <a:ext uri="{FF2B5EF4-FFF2-40B4-BE49-F238E27FC236}">
                <a16:creationId xmlns:a16="http://schemas.microsoft.com/office/drawing/2014/main" id="{212B2786-3B70-CA2D-F0B5-1C871AC59D77}"/>
              </a:ext>
            </a:extLst>
          </p:cNvPr>
          <p:cNvPicPr>
            <a:picLocks noChangeAspect="1"/>
          </p:cNvPicPr>
          <p:nvPr/>
        </p:nvPicPr>
        <p:blipFill>
          <a:blip r:embed="rId3"/>
          <a:srcRect t="7177"/>
          <a:stretch>
            <a:fillRect/>
          </a:stretch>
        </p:blipFill>
        <p:spPr>
          <a:xfrm>
            <a:off x="0" y="911068"/>
            <a:ext cx="12192000" cy="5946931"/>
          </a:xfrm>
          <a:prstGeom prst="rect">
            <a:avLst/>
          </a:prstGeom>
        </p:spPr>
      </p:pic>
      <p:sp>
        <p:nvSpPr>
          <p:cNvPr id="2" name="Title 1">
            <a:extLst>
              <a:ext uri="{FF2B5EF4-FFF2-40B4-BE49-F238E27FC236}">
                <a16:creationId xmlns:a16="http://schemas.microsoft.com/office/drawing/2014/main" id="{49DB8C1D-B4F9-2F40-B160-BF9D17C1E350}"/>
              </a:ext>
            </a:extLst>
          </p:cNvPr>
          <p:cNvSpPr>
            <a:spLocks noGrp="1"/>
          </p:cNvSpPr>
          <p:nvPr>
            <p:ph type="title"/>
          </p:nvPr>
        </p:nvSpPr>
        <p:spPr/>
        <p:txBody>
          <a:bodyPr/>
          <a:lstStyle/>
          <a:p>
            <a:r>
              <a:rPr lang="en-US" dirty="0"/>
              <a:t>Step 3: Estimate Replenishment, Barriers &amp; Spreading</a:t>
            </a:r>
          </a:p>
        </p:txBody>
      </p:sp>
      <p:sp>
        <p:nvSpPr>
          <p:cNvPr id="3" name="Slide Number Placeholder 2">
            <a:extLst>
              <a:ext uri="{FF2B5EF4-FFF2-40B4-BE49-F238E27FC236}">
                <a16:creationId xmlns:a16="http://schemas.microsoft.com/office/drawing/2014/main" id="{0D294402-5E60-6748-0BC1-1F086BE5486E}"/>
              </a:ext>
            </a:extLst>
          </p:cNvPr>
          <p:cNvSpPr>
            <a:spLocks noGrp="1"/>
          </p:cNvSpPr>
          <p:nvPr>
            <p:ph type="sldNum" sz="quarter" idx="12"/>
          </p:nvPr>
        </p:nvSpPr>
        <p:spPr>
          <a:xfrm>
            <a:off x="11809046" y="6584650"/>
            <a:ext cx="382954" cy="273350"/>
          </a:xfrm>
          <a:prstGeom prst="rect">
            <a:avLst/>
          </a:prstGeom>
        </p:spPr>
        <p:txBody>
          <a:bodyPr/>
          <a:lstStyle/>
          <a:p>
            <a:pPr algn="ctr"/>
            <a:fld id="{59F3FE0E-D48D-4B57-A36F-571381084BF0}" type="slidenum">
              <a:rPr lang="en-US" smtClean="0"/>
              <a:pPr algn="ctr"/>
              <a:t>14</a:t>
            </a:fld>
            <a:endParaRPr lang="en-US" dirty="0"/>
          </a:p>
        </p:txBody>
      </p:sp>
      <p:grpSp>
        <p:nvGrpSpPr>
          <p:cNvPr id="13" name="Group 12">
            <a:extLst>
              <a:ext uri="{FF2B5EF4-FFF2-40B4-BE49-F238E27FC236}">
                <a16:creationId xmlns:a16="http://schemas.microsoft.com/office/drawing/2014/main" id="{AE56982B-E703-7630-919B-C40839F6385B}"/>
              </a:ext>
            </a:extLst>
          </p:cNvPr>
          <p:cNvGrpSpPr/>
          <p:nvPr/>
        </p:nvGrpSpPr>
        <p:grpSpPr>
          <a:xfrm>
            <a:off x="564022" y="1025495"/>
            <a:ext cx="10383140" cy="4469450"/>
            <a:chOff x="564022" y="1025495"/>
            <a:chExt cx="10383140" cy="4469450"/>
          </a:xfrm>
        </p:grpSpPr>
        <p:sp>
          <p:nvSpPr>
            <p:cNvPr id="10" name="Rectangle 9">
              <a:extLst>
                <a:ext uri="{FF2B5EF4-FFF2-40B4-BE49-F238E27FC236}">
                  <a16:creationId xmlns:a16="http://schemas.microsoft.com/office/drawing/2014/main" id="{63B43375-0B0D-AC79-CBB6-1222B2376085}"/>
                </a:ext>
              </a:extLst>
            </p:cNvPr>
            <p:cNvSpPr/>
            <p:nvPr/>
          </p:nvSpPr>
          <p:spPr>
            <a:xfrm>
              <a:off x="8161233" y="1025495"/>
              <a:ext cx="2785929" cy="2674834"/>
            </a:xfrm>
            <a:prstGeom prst="rect">
              <a:avLst/>
            </a:prstGeom>
            <a:noFill/>
            <a:ln w="3810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6A052EA-04DC-A964-FB8A-0E2D175ABEB5}"/>
                </a:ext>
              </a:extLst>
            </p:cNvPr>
            <p:cNvSpPr/>
            <p:nvPr/>
          </p:nvSpPr>
          <p:spPr>
            <a:xfrm>
              <a:off x="564022" y="2820111"/>
              <a:ext cx="2785929" cy="2674834"/>
            </a:xfrm>
            <a:prstGeom prst="rect">
              <a:avLst/>
            </a:prstGeom>
            <a:noFill/>
            <a:ln w="3810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95988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8FD23-8DE4-CF77-C20E-8C3FEBACDC9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39BD36C-3E1B-212F-7469-08D96D1D9D65}"/>
              </a:ext>
            </a:extLst>
          </p:cNvPr>
          <p:cNvPicPr>
            <a:picLocks noChangeAspect="1"/>
          </p:cNvPicPr>
          <p:nvPr/>
        </p:nvPicPr>
        <p:blipFill>
          <a:blip r:embed="rId3">
            <a:alphaModFix amt="20000"/>
          </a:blip>
          <a:stretch>
            <a:fillRect/>
          </a:stretch>
        </p:blipFill>
        <p:spPr>
          <a:xfrm>
            <a:off x="0" y="908304"/>
            <a:ext cx="12192000" cy="5949696"/>
          </a:xfrm>
          <a:prstGeom prst="rect">
            <a:avLst/>
          </a:prstGeom>
        </p:spPr>
      </p:pic>
      <p:pic>
        <p:nvPicPr>
          <p:cNvPr id="4" name="Picture 3" descr="Diagram&#10;&#10;AI-generated content may be incorrect.">
            <a:extLst>
              <a:ext uri="{FF2B5EF4-FFF2-40B4-BE49-F238E27FC236}">
                <a16:creationId xmlns:a16="http://schemas.microsoft.com/office/drawing/2014/main" id="{734EDE18-F5A2-60B7-92D5-5F011226A99C}"/>
              </a:ext>
            </a:extLst>
          </p:cNvPr>
          <p:cNvPicPr>
            <a:picLocks noChangeAspect="1"/>
          </p:cNvPicPr>
          <p:nvPr/>
        </p:nvPicPr>
        <p:blipFill>
          <a:blip r:embed="rId4"/>
          <a:srcRect l="66939" t="8963" r="10210" b="49287"/>
          <a:stretch>
            <a:fillRect/>
          </a:stretch>
        </p:blipFill>
        <p:spPr>
          <a:xfrm>
            <a:off x="8161234" y="1025495"/>
            <a:ext cx="2785929" cy="2674834"/>
          </a:xfrm>
          <a:custGeom>
            <a:avLst/>
            <a:gdLst>
              <a:gd name="csX0" fmla="*/ 0 w 2785929"/>
              <a:gd name="csY0" fmla="*/ 0 h 2674834"/>
              <a:gd name="csX1" fmla="*/ 2785929 w 2785929"/>
              <a:gd name="csY1" fmla="*/ 0 h 2674834"/>
              <a:gd name="csX2" fmla="*/ 2785929 w 2785929"/>
              <a:gd name="csY2" fmla="*/ 2674834 h 2674834"/>
              <a:gd name="csX3" fmla="*/ 0 w 2785929"/>
              <a:gd name="csY3" fmla="*/ 2674834 h 2674834"/>
            </a:gdLst>
            <a:ahLst/>
            <a:cxnLst>
              <a:cxn ang="0">
                <a:pos x="csX0" y="csY0"/>
              </a:cxn>
              <a:cxn ang="0">
                <a:pos x="csX1" y="csY1"/>
              </a:cxn>
              <a:cxn ang="0">
                <a:pos x="csX2" y="csY2"/>
              </a:cxn>
              <a:cxn ang="0">
                <a:pos x="csX3" y="csY3"/>
              </a:cxn>
            </a:cxnLst>
            <a:rect l="l" t="t" r="r" b="b"/>
            <a:pathLst>
              <a:path w="2785929" h="2674834">
                <a:moveTo>
                  <a:pt x="0" y="0"/>
                </a:moveTo>
                <a:lnTo>
                  <a:pt x="2785929" y="0"/>
                </a:lnTo>
                <a:lnTo>
                  <a:pt x="2785929" y="2674834"/>
                </a:lnTo>
                <a:lnTo>
                  <a:pt x="0" y="2674834"/>
                </a:lnTo>
                <a:close/>
              </a:path>
            </a:pathLst>
          </a:custGeom>
        </p:spPr>
      </p:pic>
      <p:sp>
        <p:nvSpPr>
          <p:cNvPr id="2" name="Title 1">
            <a:extLst>
              <a:ext uri="{FF2B5EF4-FFF2-40B4-BE49-F238E27FC236}">
                <a16:creationId xmlns:a16="http://schemas.microsoft.com/office/drawing/2014/main" id="{A0DAA8C9-5B78-E687-6DB2-0EC4F0639F52}"/>
              </a:ext>
            </a:extLst>
          </p:cNvPr>
          <p:cNvSpPr>
            <a:spLocks noGrp="1"/>
          </p:cNvSpPr>
          <p:nvPr>
            <p:ph type="title"/>
          </p:nvPr>
        </p:nvSpPr>
        <p:spPr/>
        <p:txBody>
          <a:bodyPr/>
          <a:lstStyle/>
          <a:p>
            <a:r>
              <a:rPr lang="en-US" dirty="0"/>
              <a:t>Step 3: Estimate Replenishment, Spreading</a:t>
            </a:r>
          </a:p>
        </p:txBody>
      </p:sp>
      <p:sp>
        <p:nvSpPr>
          <p:cNvPr id="3" name="Slide Number Placeholder 2">
            <a:extLst>
              <a:ext uri="{FF2B5EF4-FFF2-40B4-BE49-F238E27FC236}">
                <a16:creationId xmlns:a16="http://schemas.microsoft.com/office/drawing/2014/main" id="{D95AFA07-0893-A53F-AB9D-E7A7BF3FCD97}"/>
              </a:ext>
            </a:extLst>
          </p:cNvPr>
          <p:cNvSpPr>
            <a:spLocks noGrp="1"/>
          </p:cNvSpPr>
          <p:nvPr>
            <p:ph type="sldNum" sz="quarter" idx="12"/>
          </p:nvPr>
        </p:nvSpPr>
        <p:spPr>
          <a:xfrm>
            <a:off x="11809046" y="6584650"/>
            <a:ext cx="382954" cy="273350"/>
          </a:xfrm>
          <a:prstGeom prst="rect">
            <a:avLst/>
          </a:prstGeom>
        </p:spPr>
        <p:txBody>
          <a:bodyPr/>
          <a:lstStyle/>
          <a:p>
            <a:pPr algn="ctr"/>
            <a:fld id="{59F3FE0E-D48D-4B57-A36F-571381084BF0}" type="slidenum">
              <a:rPr lang="en-US" smtClean="0"/>
              <a:pPr algn="ctr"/>
              <a:t>15</a:t>
            </a:fld>
            <a:endParaRPr lang="en-US" dirty="0"/>
          </a:p>
        </p:txBody>
      </p:sp>
      <p:sp>
        <p:nvSpPr>
          <p:cNvPr id="5" name="Rectangle 4">
            <a:extLst>
              <a:ext uri="{FF2B5EF4-FFF2-40B4-BE49-F238E27FC236}">
                <a16:creationId xmlns:a16="http://schemas.microsoft.com/office/drawing/2014/main" id="{8C11D617-1A0A-467D-E8B3-B16312612822}"/>
              </a:ext>
            </a:extLst>
          </p:cNvPr>
          <p:cNvSpPr/>
          <p:nvPr/>
        </p:nvSpPr>
        <p:spPr>
          <a:xfrm>
            <a:off x="8161233" y="1025495"/>
            <a:ext cx="2785929" cy="2674834"/>
          </a:xfrm>
          <a:prstGeom prst="rect">
            <a:avLst/>
          </a:prstGeom>
          <a:noFill/>
          <a:ln w="3810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96886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B6697-A05A-EC7D-24E6-CE05134A93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E3B887-BA9E-575A-A98B-C9FAADCF544E}"/>
              </a:ext>
            </a:extLst>
          </p:cNvPr>
          <p:cNvSpPr>
            <a:spLocks noGrp="1"/>
          </p:cNvSpPr>
          <p:nvPr>
            <p:ph type="title"/>
          </p:nvPr>
        </p:nvSpPr>
        <p:spPr/>
        <p:txBody>
          <a:bodyPr/>
          <a:lstStyle/>
          <a:p>
            <a:r>
              <a:rPr lang="en-US" dirty="0"/>
              <a:t>Step 3: Estimate Replenishment, Spreading Volume</a:t>
            </a:r>
          </a:p>
        </p:txBody>
      </p:sp>
      <p:sp>
        <p:nvSpPr>
          <p:cNvPr id="3" name="Slide Number Placeholder 2">
            <a:extLst>
              <a:ext uri="{FF2B5EF4-FFF2-40B4-BE49-F238E27FC236}">
                <a16:creationId xmlns:a16="http://schemas.microsoft.com/office/drawing/2014/main" id="{5F6A2349-9165-8F90-0DE4-88F1A6E4DE71}"/>
              </a:ext>
            </a:extLst>
          </p:cNvPr>
          <p:cNvSpPr>
            <a:spLocks noGrp="1"/>
          </p:cNvSpPr>
          <p:nvPr>
            <p:ph type="sldNum" sz="quarter" idx="12"/>
          </p:nvPr>
        </p:nvSpPr>
        <p:spPr>
          <a:xfrm>
            <a:off x="11809046" y="6584650"/>
            <a:ext cx="382954" cy="273350"/>
          </a:xfrm>
          <a:prstGeom prst="rect">
            <a:avLst/>
          </a:prstGeom>
        </p:spPr>
        <p:txBody>
          <a:bodyPr/>
          <a:lstStyle/>
          <a:p>
            <a:pPr algn="ctr"/>
            <a:fld id="{59F3FE0E-D48D-4B57-A36F-571381084BF0}" type="slidenum">
              <a:rPr lang="en-US" smtClean="0"/>
              <a:pPr algn="ctr"/>
              <a:t>16</a:t>
            </a:fld>
            <a:endParaRPr lang="en-US" dirty="0"/>
          </a:p>
        </p:txBody>
      </p:sp>
      <p:sp>
        <p:nvSpPr>
          <p:cNvPr id="8" name="Text Placeholder 3">
            <a:extLst>
              <a:ext uri="{FF2B5EF4-FFF2-40B4-BE49-F238E27FC236}">
                <a16:creationId xmlns:a16="http://schemas.microsoft.com/office/drawing/2014/main" id="{7EB443AD-1062-9648-6291-AE478EC0247E}"/>
              </a:ext>
            </a:extLst>
          </p:cNvPr>
          <p:cNvSpPr>
            <a:spLocks noGrp="1"/>
          </p:cNvSpPr>
          <p:nvPr>
            <p:ph type="body" sz="quarter" idx="19"/>
          </p:nvPr>
        </p:nvSpPr>
        <p:spPr>
          <a:xfrm>
            <a:off x="838200" y="914400"/>
            <a:ext cx="4930566" cy="5943600"/>
          </a:xfrm>
        </p:spPr>
        <p:txBody>
          <a:bodyPr anchor="ctr" anchorCtr="0">
            <a:normAutofit lnSpcReduction="10000"/>
          </a:bodyPr>
          <a:lstStyle/>
          <a:p>
            <a:r>
              <a:rPr lang="en-US" sz="2400" dirty="0"/>
              <a:t>Recycled water is consistently spread in the Montebello Forebay (MFB).</a:t>
            </a:r>
          </a:p>
          <a:p>
            <a:r>
              <a:rPr lang="en-US" sz="2400" dirty="0"/>
              <a:t>Basin storage change is mostly in MFB.  Past year it was ~90%.</a:t>
            </a:r>
          </a:p>
          <a:p>
            <a:r>
              <a:rPr lang="en-US" sz="2400" dirty="0"/>
              <a:t>Largest purchase by volume, FY27 melded cost is $144 / AF.  We buy all we can from LACSD.</a:t>
            </a:r>
          </a:p>
          <a:p>
            <a:r>
              <a:rPr lang="en-US" sz="2400" dirty="0"/>
              <a:t>Previous year totals very close to projection for recycled water (within 0.1%) and advanced treated water (within 4.3%).</a:t>
            </a:r>
          </a:p>
          <a:p>
            <a:r>
              <a:rPr lang="en-US" sz="2400" dirty="0"/>
              <a:t>Not expecting any significant changes for Current Year and Ensuing Year.</a:t>
            </a:r>
          </a:p>
          <a:p>
            <a:r>
              <a:rPr lang="en-US" sz="2400" b="1" dirty="0"/>
              <a:t>FY27 estimate is 64,000 AF.</a:t>
            </a:r>
          </a:p>
        </p:txBody>
      </p:sp>
      <p:pic>
        <p:nvPicPr>
          <p:cNvPr id="9" name="Picture 8">
            <a:extLst>
              <a:ext uri="{FF2B5EF4-FFF2-40B4-BE49-F238E27FC236}">
                <a16:creationId xmlns:a16="http://schemas.microsoft.com/office/drawing/2014/main" id="{2A4422FB-06EE-2671-D23B-207F723B3DAF}"/>
              </a:ext>
            </a:extLst>
          </p:cNvPr>
          <p:cNvPicPr>
            <a:picLocks noChangeAspect="1"/>
          </p:cNvPicPr>
          <p:nvPr/>
        </p:nvPicPr>
        <p:blipFill rotWithShape="1">
          <a:blip r:embed="rId3"/>
          <a:srcRect l="1141" t="5337" r="1019" b="1247"/>
          <a:stretch/>
        </p:blipFill>
        <p:spPr>
          <a:xfrm>
            <a:off x="5768765" y="1575187"/>
            <a:ext cx="6270173" cy="4198596"/>
          </a:xfrm>
          <a:prstGeom prst="rect">
            <a:avLst/>
          </a:prstGeom>
          <a:ln>
            <a:solidFill>
              <a:schemeClr val="tx1"/>
            </a:solidFill>
          </a:ln>
        </p:spPr>
      </p:pic>
    </p:spTree>
    <p:extLst>
      <p:ext uri="{BB962C8B-B14F-4D97-AF65-F5344CB8AC3E}">
        <p14:creationId xmlns:p14="http://schemas.microsoft.com/office/powerpoint/2010/main" val="336008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34FD9-13F0-1D31-A9C8-76CBA43DB35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F580C53-091E-C33A-4150-B09EFA4A46EF}"/>
              </a:ext>
            </a:extLst>
          </p:cNvPr>
          <p:cNvPicPr>
            <a:picLocks noChangeAspect="1"/>
          </p:cNvPicPr>
          <p:nvPr/>
        </p:nvPicPr>
        <p:blipFill>
          <a:blip r:embed="rId3">
            <a:alphaModFix amt="20000"/>
          </a:blip>
          <a:stretch>
            <a:fillRect/>
          </a:stretch>
        </p:blipFill>
        <p:spPr>
          <a:xfrm>
            <a:off x="0" y="908304"/>
            <a:ext cx="12192000" cy="5949696"/>
          </a:xfrm>
          <a:prstGeom prst="rect">
            <a:avLst/>
          </a:prstGeom>
        </p:spPr>
      </p:pic>
      <p:pic>
        <p:nvPicPr>
          <p:cNvPr id="4" name="Picture 3" descr="Diagram&#10;&#10;AI-generated content may be incorrect.">
            <a:extLst>
              <a:ext uri="{FF2B5EF4-FFF2-40B4-BE49-F238E27FC236}">
                <a16:creationId xmlns:a16="http://schemas.microsoft.com/office/drawing/2014/main" id="{0FFB30BA-E703-BAA9-F214-51778C22D16F}"/>
              </a:ext>
            </a:extLst>
          </p:cNvPr>
          <p:cNvPicPr>
            <a:picLocks noChangeAspect="1"/>
          </p:cNvPicPr>
          <p:nvPr/>
        </p:nvPicPr>
        <p:blipFill>
          <a:blip r:embed="rId4"/>
          <a:srcRect l="4626" t="36974" r="72523" b="21275"/>
          <a:stretch>
            <a:fillRect/>
          </a:stretch>
        </p:blipFill>
        <p:spPr>
          <a:xfrm>
            <a:off x="564023" y="2820111"/>
            <a:ext cx="2785929" cy="2674834"/>
          </a:xfrm>
          <a:custGeom>
            <a:avLst/>
            <a:gdLst>
              <a:gd name="csX0" fmla="*/ 0 w 2785929"/>
              <a:gd name="csY0" fmla="*/ 0 h 2674834"/>
              <a:gd name="csX1" fmla="*/ 2785929 w 2785929"/>
              <a:gd name="csY1" fmla="*/ 0 h 2674834"/>
              <a:gd name="csX2" fmla="*/ 2785929 w 2785929"/>
              <a:gd name="csY2" fmla="*/ 2674834 h 2674834"/>
              <a:gd name="csX3" fmla="*/ 0 w 2785929"/>
              <a:gd name="csY3" fmla="*/ 2674834 h 2674834"/>
            </a:gdLst>
            <a:ahLst/>
            <a:cxnLst>
              <a:cxn ang="0">
                <a:pos x="csX0" y="csY0"/>
              </a:cxn>
              <a:cxn ang="0">
                <a:pos x="csX1" y="csY1"/>
              </a:cxn>
              <a:cxn ang="0">
                <a:pos x="csX2" y="csY2"/>
              </a:cxn>
              <a:cxn ang="0">
                <a:pos x="csX3" y="csY3"/>
              </a:cxn>
            </a:cxnLst>
            <a:rect l="l" t="t" r="r" b="b"/>
            <a:pathLst>
              <a:path w="2785929" h="2674834">
                <a:moveTo>
                  <a:pt x="0" y="0"/>
                </a:moveTo>
                <a:lnTo>
                  <a:pt x="2785929" y="0"/>
                </a:lnTo>
                <a:lnTo>
                  <a:pt x="2785929" y="2674834"/>
                </a:lnTo>
                <a:lnTo>
                  <a:pt x="0" y="2674834"/>
                </a:lnTo>
                <a:close/>
              </a:path>
            </a:pathLst>
          </a:custGeom>
        </p:spPr>
      </p:pic>
      <p:sp>
        <p:nvSpPr>
          <p:cNvPr id="2" name="Title 1">
            <a:extLst>
              <a:ext uri="{FF2B5EF4-FFF2-40B4-BE49-F238E27FC236}">
                <a16:creationId xmlns:a16="http://schemas.microsoft.com/office/drawing/2014/main" id="{FAAADE35-90A2-660D-C295-FBEA6F8C962F}"/>
              </a:ext>
            </a:extLst>
          </p:cNvPr>
          <p:cNvSpPr>
            <a:spLocks noGrp="1"/>
          </p:cNvSpPr>
          <p:nvPr>
            <p:ph type="title"/>
          </p:nvPr>
        </p:nvSpPr>
        <p:spPr/>
        <p:txBody>
          <a:bodyPr/>
          <a:lstStyle/>
          <a:p>
            <a:r>
              <a:rPr lang="en-US" dirty="0"/>
              <a:t>Step 3: Estimate Replenishment, Barriers</a:t>
            </a:r>
          </a:p>
        </p:txBody>
      </p:sp>
      <p:sp>
        <p:nvSpPr>
          <p:cNvPr id="3" name="Slide Number Placeholder 2">
            <a:extLst>
              <a:ext uri="{FF2B5EF4-FFF2-40B4-BE49-F238E27FC236}">
                <a16:creationId xmlns:a16="http://schemas.microsoft.com/office/drawing/2014/main" id="{162E2DA6-11D9-788E-8CC8-5C144990A429}"/>
              </a:ext>
            </a:extLst>
          </p:cNvPr>
          <p:cNvSpPr>
            <a:spLocks noGrp="1"/>
          </p:cNvSpPr>
          <p:nvPr>
            <p:ph type="sldNum" sz="quarter" idx="12"/>
          </p:nvPr>
        </p:nvSpPr>
        <p:spPr>
          <a:xfrm>
            <a:off x="11809046" y="6584650"/>
            <a:ext cx="382954" cy="273350"/>
          </a:xfrm>
          <a:prstGeom prst="rect">
            <a:avLst/>
          </a:prstGeom>
        </p:spPr>
        <p:txBody>
          <a:bodyPr/>
          <a:lstStyle/>
          <a:p>
            <a:pPr algn="ctr"/>
            <a:fld id="{59F3FE0E-D48D-4B57-A36F-571381084BF0}" type="slidenum">
              <a:rPr lang="en-US" smtClean="0"/>
              <a:pPr algn="ctr"/>
              <a:t>17</a:t>
            </a:fld>
            <a:endParaRPr lang="en-US" dirty="0"/>
          </a:p>
        </p:txBody>
      </p:sp>
      <p:sp>
        <p:nvSpPr>
          <p:cNvPr id="5" name="Freeform: Shape 4">
            <a:extLst>
              <a:ext uri="{FF2B5EF4-FFF2-40B4-BE49-F238E27FC236}">
                <a16:creationId xmlns:a16="http://schemas.microsoft.com/office/drawing/2014/main" id="{844EB1EC-AF79-810F-8469-291086FF2B06}"/>
              </a:ext>
            </a:extLst>
          </p:cNvPr>
          <p:cNvSpPr/>
          <p:nvPr/>
        </p:nvSpPr>
        <p:spPr>
          <a:xfrm>
            <a:off x="564022" y="2820111"/>
            <a:ext cx="2785929" cy="2674834"/>
          </a:xfrm>
          <a:custGeom>
            <a:avLst/>
            <a:gdLst>
              <a:gd name="csX0" fmla="*/ 0 w 2785929"/>
              <a:gd name="csY0" fmla="*/ 0 h 2674834"/>
              <a:gd name="csX1" fmla="*/ 2785929 w 2785929"/>
              <a:gd name="csY1" fmla="*/ 0 h 2674834"/>
              <a:gd name="csX2" fmla="*/ 2785929 w 2785929"/>
              <a:gd name="csY2" fmla="*/ 2674834 h 2674834"/>
              <a:gd name="csX3" fmla="*/ 0 w 2785929"/>
              <a:gd name="csY3" fmla="*/ 2674834 h 2674834"/>
            </a:gdLst>
            <a:ahLst/>
            <a:cxnLst>
              <a:cxn ang="0">
                <a:pos x="csX0" y="csY0"/>
              </a:cxn>
              <a:cxn ang="0">
                <a:pos x="csX1" y="csY1"/>
              </a:cxn>
              <a:cxn ang="0">
                <a:pos x="csX2" y="csY2"/>
              </a:cxn>
              <a:cxn ang="0">
                <a:pos x="csX3" y="csY3"/>
              </a:cxn>
            </a:cxnLst>
            <a:rect l="l" t="t" r="r" b="b"/>
            <a:pathLst>
              <a:path w="2785929" h="2674834">
                <a:moveTo>
                  <a:pt x="0" y="0"/>
                </a:moveTo>
                <a:lnTo>
                  <a:pt x="2785929" y="0"/>
                </a:lnTo>
                <a:lnTo>
                  <a:pt x="2785929" y="2674834"/>
                </a:lnTo>
                <a:lnTo>
                  <a:pt x="0" y="2674834"/>
                </a:lnTo>
                <a:close/>
              </a:path>
            </a:pathLst>
          </a:custGeom>
          <a:noFill/>
          <a:ln w="3810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909060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287F8-0A68-6EE2-A96B-F172595BF2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8E105B-73E7-EB1A-9EB4-918F16BC0F40}"/>
              </a:ext>
            </a:extLst>
          </p:cNvPr>
          <p:cNvSpPr>
            <a:spLocks noGrp="1"/>
          </p:cNvSpPr>
          <p:nvPr>
            <p:ph type="title"/>
          </p:nvPr>
        </p:nvSpPr>
        <p:spPr/>
        <p:txBody>
          <a:bodyPr/>
          <a:lstStyle/>
          <a:p>
            <a:r>
              <a:rPr lang="en-US" dirty="0"/>
              <a:t>Step 3: Estimate Replenishment, Barrier Volume</a:t>
            </a:r>
          </a:p>
        </p:txBody>
      </p:sp>
      <p:sp>
        <p:nvSpPr>
          <p:cNvPr id="3" name="Slide Number Placeholder 2">
            <a:extLst>
              <a:ext uri="{FF2B5EF4-FFF2-40B4-BE49-F238E27FC236}">
                <a16:creationId xmlns:a16="http://schemas.microsoft.com/office/drawing/2014/main" id="{4FFFB949-A82E-F3D8-6DD5-77D2579C4B44}"/>
              </a:ext>
            </a:extLst>
          </p:cNvPr>
          <p:cNvSpPr>
            <a:spLocks noGrp="1"/>
          </p:cNvSpPr>
          <p:nvPr>
            <p:ph type="sldNum" sz="quarter" idx="12"/>
          </p:nvPr>
        </p:nvSpPr>
        <p:spPr>
          <a:xfrm>
            <a:off x="11809046" y="6584650"/>
            <a:ext cx="382954" cy="273350"/>
          </a:xfrm>
          <a:prstGeom prst="rect">
            <a:avLst/>
          </a:prstGeom>
        </p:spPr>
        <p:txBody>
          <a:bodyPr/>
          <a:lstStyle/>
          <a:p>
            <a:pPr algn="ctr"/>
            <a:fld id="{59F3FE0E-D48D-4B57-A36F-571381084BF0}" type="slidenum">
              <a:rPr lang="en-US" smtClean="0"/>
              <a:pPr algn="ctr"/>
              <a:t>18</a:t>
            </a:fld>
            <a:endParaRPr lang="en-US" dirty="0"/>
          </a:p>
        </p:txBody>
      </p:sp>
      <p:sp>
        <p:nvSpPr>
          <p:cNvPr id="8" name="Text Placeholder 3">
            <a:extLst>
              <a:ext uri="{FF2B5EF4-FFF2-40B4-BE49-F238E27FC236}">
                <a16:creationId xmlns:a16="http://schemas.microsoft.com/office/drawing/2014/main" id="{02BBFC13-9DD9-AC14-602C-33B09EC87505}"/>
              </a:ext>
            </a:extLst>
          </p:cNvPr>
          <p:cNvSpPr>
            <a:spLocks noGrp="1"/>
          </p:cNvSpPr>
          <p:nvPr>
            <p:ph type="body" sz="quarter" idx="19"/>
          </p:nvPr>
        </p:nvSpPr>
        <p:spPr>
          <a:xfrm>
            <a:off x="838200" y="914400"/>
            <a:ext cx="4812668" cy="5943600"/>
          </a:xfrm>
        </p:spPr>
        <p:txBody>
          <a:bodyPr anchor="ctr" anchorCtr="0">
            <a:normAutofit/>
          </a:bodyPr>
          <a:lstStyle/>
          <a:p>
            <a:r>
              <a:rPr lang="en-US" sz="2400" dirty="0"/>
              <a:t>Estimate primarily based on recent averages, roughly 4-5 yr.</a:t>
            </a:r>
          </a:p>
          <a:p>
            <a:r>
              <a:rPr lang="en-US" sz="2400" dirty="0"/>
              <a:t>Some unforeseen issues (line breaks) can skew averages, so our estimates are ground-truthed with operations staff (WRD &amp; LACPW).</a:t>
            </a:r>
          </a:p>
          <a:p>
            <a:r>
              <a:rPr lang="en-US" sz="2400" dirty="0"/>
              <a:t>Main goal in operating barriers is to maintain protective elevations to prevent Seawater Intrusion.</a:t>
            </a:r>
          </a:p>
          <a:p>
            <a:r>
              <a:rPr lang="en-US" sz="2400" dirty="0"/>
              <a:t>No major change but we’re projecting an increased use of recycled water (ABP &amp; WCBBP).</a:t>
            </a:r>
          </a:p>
          <a:p>
            <a:r>
              <a:rPr lang="en-US" sz="2400" b="1" dirty="0"/>
              <a:t>FY27 estimate is 26,200 AF.</a:t>
            </a:r>
          </a:p>
        </p:txBody>
      </p:sp>
      <p:grpSp>
        <p:nvGrpSpPr>
          <p:cNvPr id="20" name="Group 19">
            <a:extLst>
              <a:ext uri="{FF2B5EF4-FFF2-40B4-BE49-F238E27FC236}">
                <a16:creationId xmlns:a16="http://schemas.microsoft.com/office/drawing/2014/main" id="{D1610144-CD78-19D9-B522-02530168E61B}"/>
              </a:ext>
            </a:extLst>
          </p:cNvPr>
          <p:cNvGrpSpPr/>
          <p:nvPr/>
        </p:nvGrpSpPr>
        <p:grpSpPr>
          <a:xfrm>
            <a:off x="5512037" y="1028835"/>
            <a:ext cx="6607530" cy="5802052"/>
            <a:chOff x="5512037" y="1028835"/>
            <a:chExt cx="6607530" cy="5802052"/>
          </a:xfrm>
        </p:grpSpPr>
        <p:pic>
          <p:nvPicPr>
            <p:cNvPr id="5" name="Picture 4">
              <a:extLst>
                <a:ext uri="{FF2B5EF4-FFF2-40B4-BE49-F238E27FC236}">
                  <a16:creationId xmlns:a16="http://schemas.microsoft.com/office/drawing/2014/main" id="{331D83B5-6438-B4DF-FD80-41C7B801051F}"/>
                </a:ext>
              </a:extLst>
            </p:cNvPr>
            <p:cNvPicPr>
              <a:picLocks noChangeAspect="1"/>
            </p:cNvPicPr>
            <p:nvPr/>
          </p:nvPicPr>
          <p:blipFill>
            <a:blip r:embed="rId3"/>
            <a:srcRect l="962" t="2120" r="823" b="1598"/>
            <a:stretch>
              <a:fillRect/>
            </a:stretch>
          </p:blipFill>
          <p:spPr>
            <a:xfrm>
              <a:off x="5512037" y="1213501"/>
              <a:ext cx="3262746" cy="2481025"/>
            </a:xfrm>
            <a:prstGeom prst="rect">
              <a:avLst/>
            </a:prstGeom>
            <a:ln>
              <a:noFill/>
            </a:ln>
          </p:spPr>
        </p:pic>
        <p:pic>
          <p:nvPicPr>
            <p:cNvPr id="6" name="Picture 5">
              <a:extLst>
                <a:ext uri="{FF2B5EF4-FFF2-40B4-BE49-F238E27FC236}">
                  <a16:creationId xmlns:a16="http://schemas.microsoft.com/office/drawing/2014/main" id="{E4721BA7-7C2D-9F85-C5EF-7672B704E83A}"/>
                </a:ext>
              </a:extLst>
            </p:cNvPr>
            <p:cNvPicPr>
              <a:picLocks noChangeAspect="1"/>
            </p:cNvPicPr>
            <p:nvPr/>
          </p:nvPicPr>
          <p:blipFill>
            <a:blip r:embed="rId4"/>
            <a:srcRect l="1476" t="2120" r="963" b="1598"/>
            <a:stretch>
              <a:fillRect/>
            </a:stretch>
          </p:blipFill>
          <p:spPr>
            <a:xfrm>
              <a:off x="8867675" y="1213501"/>
              <a:ext cx="3241039" cy="2481025"/>
            </a:xfrm>
            <a:prstGeom prst="rect">
              <a:avLst/>
            </a:prstGeom>
            <a:ln>
              <a:noFill/>
            </a:ln>
          </p:spPr>
        </p:pic>
        <p:pic>
          <p:nvPicPr>
            <p:cNvPr id="7" name="Picture 6">
              <a:extLst>
                <a:ext uri="{FF2B5EF4-FFF2-40B4-BE49-F238E27FC236}">
                  <a16:creationId xmlns:a16="http://schemas.microsoft.com/office/drawing/2014/main" id="{7C322D50-2DA3-AA01-AA40-FE8754DF2CDE}"/>
                </a:ext>
              </a:extLst>
            </p:cNvPr>
            <p:cNvPicPr>
              <a:picLocks noChangeAspect="1"/>
            </p:cNvPicPr>
            <p:nvPr/>
          </p:nvPicPr>
          <p:blipFill>
            <a:blip r:embed="rId5"/>
            <a:srcRect l="1476" t="1888" r="963" b="5128"/>
            <a:stretch>
              <a:fillRect/>
            </a:stretch>
          </p:blipFill>
          <p:spPr>
            <a:xfrm>
              <a:off x="5522891" y="3774497"/>
              <a:ext cx="3241039" cy="2396054"/>
            </a:xfrm>
            <a:prstGeom prst="rect">
              <a:avLst/>
            </a:prstGeom>
            <a:ln>
              <a:noFill/>
            </a:ln>
          </p:spPr>
        </p:pic>
        <p:pic>
          <p:nvPicPr>
            <p:cNvPr id="10" name="Picture 9">
              <a:extLst>
                <a:ext uri="{FF2B5EF4-FFF2-40B4-BE49-F238E27FC236}">
                  <a16:creationId xmlns:a16="http://schemas.microsoft.com/office/drawing/2014/main" id="{366640C7-F758-75A7-D9BC-EA40797189F5}"/>
                </a:ext>
              </a:extLst>
            </p:cNvPr>
            <p:cNvPicPr>
              <a:picLocks noChangeAspect="1"/>
            </p:cNvPicPr>
            <p:nvPr/>
          </p:nvPicPr>
          <p:blipFill>
            <a:blip r:embed="rId6"/>
            <a:srcRect l="962" t="1984" r="823" b="5122"/>
            <a:stretch>
              <a:fillRect/>
            </a:stretch>
          </p:blipFill>
          <p:spPr>
            <a:xfrm>
              <a:off x="8856821" y="3774497"/>
              <a:ext cx="3262746" cy="2396054"/>
            </a:xfrm>
            <a:prstGeom prst="rect">
              <a:avLst/>
            </a:prstGeom>
            <a:ln>
              <a:noFill/>
            </a:ln>
          </p:spPr>
        </p:pic>
        <p:sp>
          <p:nvSpPr>
            <p:cNvPr id="12" name="TextBox 11">
              <a:extLst>
                <a:ext uri="{FF2B5EF4-FFF2-40B4-BE49-F238E27FC236}">
                  <a16:creationId xmlns:a16="http://schemas.microsoft.com/office/drawing/2014/main" id="{6C53E4A5-1C16-F554-6BA6-B0DA83487659}"/>
                </a:ext>
              </a:extLst>
            </p:cNvPr>
            <p:cNvSpPr txBox="1"/>
            <p:nvPr/>
          </p:nvSpPr>
          <p:spPr>
            <a:xfrm>
              <a:off x="5836778" y="1028835"/>
              <a:ext cx="2927151" cy="338554"/>
            </a:xfrm>
            <a:prstGeom prst="rect">
              <a:avLst/>
            </a:prstGeom>
            <a:solidFill>
              <a:schemeClr val="bg1"/>
            </a:solidFill>
          </p:spPr>
          <p:txBody>
            <a:bodyPr wrap="square" rtlCol="0">
              <a:spAutoFit/>
            </a:bodyPr>
            <a:lstStyle/>
            <a:p>
              <a:pPr algn="ctr"/>
              <a:r>
                <a:rPr lang="en-US" sz="1600" b="1" dirty="0"/>
                <a:t>West Coast Barrier</a:t>
              </a:r>
            </a:p>
          </p:txBody>
        </p:sp>
        <p:sp>
          <p:nvSpPr>
            <p:cNvPr id="13" name="TextBox 12">
              <a:extLst>
                <a:ext uri="{FF2B5EF4-FFF2-40B4-BE49-F238E27FC236}">
                  <a16:creationId xmlns:a16="http://schemas.microsoft.com/office/drawing/2014/main" id="{3C5F7371-1BE9-4F48-2768-8787D59C3051}"/>
                </a:ext>
              </a:extLst>
            </p:cNvPr>
            <p:cNvSpPr txBox="1"/>
            <p:nvPr/>
          </p:nvSpPr>
          <p:spPr>
            <a:xfrm>
              <a:off x="9192416" y="1028835"/>
              <a:ext cx="2927151" cy="338554"/>
            </a:xfrm>
            <a:prstGeom prst="rect">
              <a:avLst/>
            </a:prstGeom>
            <a:solidFill>
              <a:schemeClr val="bg1"/>
            </a:solidFill>
          </p:spPr>
          <p:txBody>
            <a:bodyPr wrap="square" rtlCol="0">
              <a:spAutoFit/>
            </a:bodyPr>
            <a:lstStyle/>
            <a:p>
              <a:pPr algn="ctr"/>
              <a:r>
                <a:rPr lang="en-US" sz="1600" b="1" dirty="0"/>
                <a:t>Dominguez Barrier</a:t>
              </a:r>
            </a:p>
          </p:txBody>
        </p:sp>
        <p:sp>
          <p:nvSpPr>
            <p:cNvPr id="14" name="TextBox 13">
              <a:extLst>
                <a:ext uri="{FF2B5EF4-FFF2-40B4-BE49-F238E27FC236}">
                  <a16:creationId xmlns:a16="http://schemas.microsoft.com/office/drawing/2014/main" id="{1138673F-E58B-AC64-1A42-38ABE2BC7417}"/>
                </a:ext>
              </a:extLst>
            </p:cNvPr>
            <p:cNvSpPr txBox="1"/>
            <p:nvPr/>
          </p:nvSpPr>
          <p:spPr>
            <a:xfrm>
              <a:off x="5812127" y="3600795"/>
              <a:ext cx="2927151" cy="338554"/>
            </a:xfrm>
            <a:prstGeom prst="rect">
              <a:avLst/>
            </a:prstGeom>
            <a:solidFill>
              <a:schemeClr val="bg1"/>
            </a:solidFill>
          </p:spPr>
          <p:txBody>
            <a:bodyPr wrap="square" rtlCol="0">
              <a:spAutoFit/>
            </a:bodyPr>
            <a:lstStyle/>
            <a:p>
              <a:pPr algn="ctr"/>
              <a:r>
                <a:rPr lang="en-US" sz="1600" b="1" dirty="0"/>
                <a:t>Alamitos Barrier - WRD</a:t>
              </a:r>
            </a:p>
          </p:txBody>
        </p:sp>
        <p:sp>
          <p:nvSpPr>
            <p:cNvPr id="15" name="TextBox 14">
              <a:extLst>
                <a:ext uri="{FF2B5EF4-FFF2-40B4-BE49-F238E27FC236}">
                  <a16:creationId xmlns:a16="http://schemas.microsoft.com/office/drawing/2014/main" id="{CBB2DEEA-F581-AAB3-2821-19DC0803F78E}"/>
                </a:ext>
              </a:extLst>
            </p:cNvPr>
            <p:cNvSpPr txBox="1"/>
            <p:nvPr/>
          </p:nvSpPr>
          <p:spPr>
            <a:xfrm>
              <a:off x="9150624" y="3589830"/>
              <a:ext cx="2927151" cy="338554"/>
            </a:xfrm>
            <a:prstGeom prst="rect">
              <a:avLst/>
            </a:prstGeom>
            <a:solidFill>
              <a:schemeClr val="bg1"/>
            </a:solidFill>
          </p:spPr>
          <p:txBody>
            <a:bodyPr wrap="square" rtlCol="0">
              <a:spAutoFit/>
            </a:bodyPr>
            <a:lstStyle/>
            <a:p>
              <a:pPr algn="ctr"/>
              <a:r>
                <a:rPr lang="en-US" sz="1600" b="1" dirty="0"/>
                <a:t>Alamitos Barrier - OCWD</a:t>
              </a:r>
            </a:p>
          </p:txBody>
        </p:sp>
        <p:pic>
          <p:nvPicPr>
            <p:cNvPr id="18" name="Picture 17">
              <a:extLst>
                <a:ext uri="{FF2B5EF4-FFF2-40B4-BE49-F238E27FC236}">
                  <a16:creationId xmlns:a16="http://schemas.microsoft.com/office/drawing/2014/main" id="{2B60F9F3-9E2F-D1C5-3786-6454E1E57150}"/>
                </a:ext>
              </a:extLst>
            </p:cNvPr>
            <p:cNvPicPr>
              <a:picLocks noChangeAspect="1"/>
            </p:cNvPicPr>
            <p:nvPr/>
          </p:nvPicPr>
          <p:blipFill>
            <a:blip r:embed="rId3" cstate="email">
              <a:extLst>
                <a:ext uri="{28A0092B-C50C-407E-A947-70E740481C1C}">
                  <a14:useLocalDpi xmlns:a14="http://schemas.microsoft.com/office/drawing/2010/main"/>
                </a:ext>
              </a:extLst>
            </a:blip>
            <a:srcRect l="59165" t="94036" r="31595" b="530"/>
            <a:stretch>
              <a:fillRect/>
            </a:stretch>
          </p:blipFill>
          <p:spPr>
            <a:xfrm>
              <a:off x="9076126" y="6151632"/>
              <a:ext cx="1564621" cy="679255"/>
            </a:xfrm>
            <a:prstGeom prst="rect">
              <a:avLst/>
            </a:prstGeom>
          </p:spPr>
        </p:pic>
        <p:pic>
          <p:nvPicPr>
            <p:cNvPr id="19" name="Picture 18">
              <a:extLst>
                <a:ext uri="{FF2B5EF4-FFF2-40B4-BE49-F238E27FC236}">
                  <a16:creationId xmlns:a16="http://schemas.microsoft.com/office/drawing/2014/main" id="{39904857-71A5-1953-F120-275D9A29F2ED}"/>
                </a:ext>
              </a:extLst>
            </p:cNvPr>
            <p:cNvPicPr>
              <a:picLocks noChangeAspect="1"/>
            </p:cNvPicPr>
            <p:nvPr/>
          </p:nvPicPr>
          <p:blipFill>
            <a:blip r:embed="rId3" cstate="email">
              <a:extLst>
                <a:ext uri="{28A0092B-C50C-407E-A947-70E740481C1C}">
                  <a14:useLocalDpi xmlns:a14="http://schemas.microsoft.com/office/drawing/2010/main"/>
                </a:ext>
              </a:extLst>
            </a:blip>
            <a:srcRect l="40543" t="94036" r="49148" b="530"/>
            <a:stretch>
              <a:fillRect/>
            </a:stretch>
          </p:blipFill>
          <p:spPr>
            <a:xfrm>
              <a:off x="7101557" y="6151632"/>
              <a:ext cx="1745644" cy="679255"/>
            </a:xfrm>
            <a:prstGeom prst="rect">
              <a:avLst/>
            </a:prstGeom>
          </p:spPr>
        </p:pic>
      </p:grpSp>
    </p:spTree>
    <p:extLst>
      <p:ext uri="{BB962C8B-B14F-4D97-AF65-F5344CB8AC3E}">
        <p14:creationId xmlns:p14="http://schemas.microsoft.com/office/powerpoint/2010/main" val="197249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B9F35-8B3B-50FF-F8E1-8F8FFC19C4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81A9E5-B8DD-2E52-71D4-2BB9BFE74123}"/>
              </a:ext>
            </a:extLst>
          </p:cNvPr>
          <p:cNvSpPr>
            <a:spLocks noGrp="1"/>
          </p:cNvSpPr>
          <p:nvPr>
            <p:ph type="title"/>
          </p:nvPr>
        </p:nvSpPr>
        <p:spPr/>
        <p:txBody>
          <a:bodyPr/>
          <a:lstStyle/>
          <a:p>
            <a:r>
              <a:rPr lang="en-US" dirty="0"/>
              <a:t>Step 4: Accumulated Overdraft,  Currently Under Review </a:t>
            </a:r>
          </a:p>
        </p:txBody>
      </p:sp>
      <p:sp>
        <p:nvSpPr>
          <p:cNvPr id="3" name="Slide Number Placeholder 2">
            <a:extLst>
              <a:ext uri="{FF2B5EF4-FFF2-40B4-BE49-F238E27FC236}">
                <a16:creationId xmlns:a16="http://schemas.microsoft.com/office/drawing/2014/main" id="{B43F12F0-4422-580C-5E91-7FDDF443784D}"/>
              </a:ext>
            </a:extLst>
          </p:cNvPr>
          <p:cNvSpPr>
            <a:spLocks noGrp="1"/>
          </p:cNvSpPr>
          <p:nvPr>
            <p:ph type="sldNum" sz="quarter" idx="12"/>
          </p:nvPr>
        </p:nvSpPr>
        <p:spPr>
          <a:xfrm>
            <a:off x="11809046" y="6584650"/>
            <a:ext cx="382954" cy="273350"/>
          </a:xfrm>
          <a:prstGeom prst="rect">
            <a:avLst/>
          </a:prstGeom>
        </p:spPr>
        <p:txBody>
          <a:bodyPr/>
          <a:lstStyle/>
          <a:p>
            <a:pPr algn="ctr"/>
            <a:fld id="{59F3FE0E-D48D-4B57-A36F-571381084BF0}" type="slidenum">
              <a:rPr lang="en-US" smtClean="0"/>
              <a:pPr algn="ctr"/>
              <a:t>19</a:t>
            </a:fld>
            <a:endParaRPr lang="en-US" dirty="0"/>
          </a:p>
        </p:txBody>
      </p:sp>
      <p:pic>
        <p:nvPicPr>
          <p:cNvPr id="16" name="Picture 15" descr="Icon&#10;&#10;AI-generated content may be incorrect.">
            <a:extLst>
              <a:ext uri="{FF2B5EF4-FFF2-40B4-BE49-F238E27FC236}">
                <a16:creationId xmlns:a16="http://schemas.microsoft.com/office/drawing/2014/main" id="{159A581E-75E2-B971-E26F-499C962E77FC}"/>
              </a:ext>
            </a:extLst>
          </p:cNvPr>
          <p:cNvPicPr>
            <a:picLocks noChangeAspect="1"/>
          </p:cNvPicPr>
          <p:nvPr/>
        </p:nvPicPr>
        <p:blipFill>
          <a:blip r:embed="rId3"/>
          <a:stretch>
            <a:fillRect/>
          </a:stretch>
        </p:blipFill>
        <p:spPr>
          <a:xfrm>
            <a:off x="652670" y="3680250"/>
            <a:ext cx="2734500" cy="3076028"/>
          </a:xfrm>
          <a:prstGeom prst="rect">
            <a:avLst/>
          </a:prstGeom>
        </p:spPr>
      </p:pic>
      <p:sp>
        <p:nvSpPr>
          <p:cNvPr id="17" name="Speech Bubble: Rectangle with Corners Rounded 16">
            <a:extLst>
              <a:ext uri="{FF2B5EF4-FFF2-40B4-BE49-F238E27FC236}">
                <a16:creationId xmlns:a16="http://schemas.microsoft.com/office/drawing/2014/main" id="{DA661C82-0DD5-8E56-7864-AC84782DA4F0}"/>
              </a:ext>
            </a:extLst>
          </p:cNvPr>
          <p:cNvSpPr/>
          <p:nvPr/>
        </p:nvSpPr>
        <p:spPr>
          <a:xfrm>
            <a:off x="228600" y="1351721"/>
            <a:ext cx="3621156" cy="1921566"/>
          </a:xfrm>
          <a:prstGeom prst="wedgeRoundRectCallout">
            <a:avLst>
              <a:gd name="adj1" fmla="val 12816"/>
              <a:gd name="adj2" fmla="val 7475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It was extremely dry last year (Rain = 4.52”).  Expecting significant drop in Basin Storage. </a:t>
            </a:r>
          </a:p>
        </p:txBody>
      </p:sp>
      <p:pic>
        <p:nvPicPr>
          <p:cNvPr id="22" name="Picture 21">
            <a:extLst>
              <a:ext uri="{FF2B5EF4-FFF2-40B4-BE49-F238E27FC236}">
                <a16:creationId xmlns:a16="http://schemas.microsoft.com/office/drawing/2014/main" id="{AB9AA64D-7910-0592-166C-E65FFFD56E41}"/>
              </a:ext>
            </a:extLst>
          </p:cNvPr>
          <p:cNvPicPr>
            <a:picLocks noChangeAspect="1"/>
          </p:cNvPicPr>
          <p:nvPr/>
        </p:nvPicPr>
        <p:blipFill>
          <a:blip r:embed="rId4"/>
          <a:stretch>
            <a:fillRect/>
          </a:stretch>
        </p:blipFill>
        <p:spPr>
          <a:xfrm>
            <a:off x="4281442" y="1092257"/>
            <a:ext cx="7692844" cy="545561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51028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A19D6-5C52-09F7-22DE-6A338142A62C}"/>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F1F719FB-D90F-2BCF-1517-E65DF978661F}"/>
              </a:ext>
            </a:extLst>
          </p:cNvPr>
          <p:cNvGrpSpPr/>
          <p:nvPr/>
        </p:nvGrpSpPr>
        <p:grpSpPr>
          <a:xfrm>
            <a:off x="831668" y="3592560"/>
            <a:ext cx="365760" cy="365760"/>
            <a:chOff x="195108" y="2398958"/>
            <a:chExt cx="365760" cy="365760"/>
          </a:xfrm>
        </p:grpSpPr>
        <p:sp>
          <p:nvSpPr>
            <p:cNvPr id="8" name="Teardrop 7">
              <a:extLst>
                <a:ext uri="{FF2B5EF4-FFF2-40B4-BE49-F238E27FC236}">
                  <a16:creationId xmlns:a16="http://schemas.microsoft.com/office/drawing/2014/main" id="{6D387D20-D393-A844-56E4-AE073048DF96}"/>
                </a:ext>
              </a:extLst>
            </p:cNvPr>
            <p:cNvSpPr>
              <a:spLocks noChangeAspect="1"/>
            </p:cNvSpPr>
            <p:nvPr/>
          </p:nvSpPr>
          <p:spPr>
            <a:xfrm rot="8127163">
              <a:off x="195108" y="2398958"/>
              <a:ext cx="365760" cy="365760"/>
            </a:xfrm>
            <a:prstGeom prst="teardrop">
              <a:avLst>
                <a:gd name="adj" fmla="val 116290"/>
              </a:avLst>
            </a:prstGeom>
            <a:solidFill>
              <a:srgbClr val="164E7B"/>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556B9997-9469-A617-D56E-71FC7F1A486D}"/>
                </a:ext>
              </a:extLst>
            </p:cNvPr>
            <p:cNvSpPr/>
            <p:nvPr/>
          </p:nvSpPr>
          <p:spPr>
            <a:xfrm>
              <a:off x="278928" y="2482778"/>
              <a:ext cx="198120" cy="19812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ECAADB0D-4C59-1978-36C7-D3056ABB9F18}"/>
              </a:ext>
            </a:extLst>
          </p:cNvPr>
          <p:cNvSpPr>
            <a:spLocks noGrp="1"/>
          </p:cNvSpPr>
          <p:nvPr>
            <p:ph type="title"/>
          </p:nvPr>
        </p:nvSpPr>
        <p:spPr/>
        <p:txBody>
          <a:bodyPr/>
          <a:lstStyle/>
          <a:p>
            <a:r>
              <a:rPr lang="en-US" dirty="0">
                <a:latin typeface="Avenir Next LT Pro Demi"/>
              </a:rPr>
              <a:t>Budget Workshop Series</a:t>
            </a:r>
            <a:endParaRPr lang="en-US" dirty="0"/>
          </a:p>
        </p:txBody>
      </p:sp>
      <p:graphicFrame>
        <p:nvGraphicFramePr>
          <p:cNvPr id="7" name="Table 6">
            <a:extLst>
              <a:ext uri="{FF2B5EF4-FFF2-40B4-BE49-F238E27FC236}">
                <a16:creationId xmlns:a16="http://schemas.microsoft.com/office/drawing/2014/main" id="{7E691B5C-5ED9-9CEC-86B0-CC4051147EB8}"/>
              </a:ext>
            </a:extLst>
          </p:cNvPr>
          <p:cNvGraphicFramePr>
            <a:graphicFrameLocks noGrp="1"/>
          </p:cNvGraphicFramePr>
          <p:nvPr>
            <p:extLst>
              <p:ext uri="{D42A27DB-BD31-4B8C-83A1-F6EECF244321}">
                <p14:modId xmlns:p14="http://schemas.microsoft.com/office/powerpoint/2010/main" val="1342983421"/>
              </p:ext>
            </p:extLst>
          </p:nvPr>
        </p:nvGraphicFramePr>
        <p:xfrm>
          <a:off x="725785" y="1341576"/>
          <a:ext cx="10748337" cy="3291840"/>
        </p:xfrm>
        <a:graphic>
          <a:graphicData uri="http://schemas.openxmlformats.org/drawingml/2006/table">
            <a:tbl>
              <a:tblPr>
                <a:tableStyleId>{5C22544A-7EE6-4342-B048-85BDC9FD1C3A}</a:tableStyleId>
              </a:tblPr>
              <a:tblGrid>
                <a:gridCol w="599440">
                  <a:extLst>
                    <a:ext uri="{9D8B030D-6E8A-4147-A177-3AD203B41FA5}">
                      <a16:colId xmlns:a16="http://schemas.microsoft.com/office/drawing/2014/main" val="631338940"/>
                    </a:ext>
                  </a:extLst>
                </a:gridCol>
                <a:gridCol w="2102177">
                  <a:extLst>
                    <a:ext uri="{9D8B030D-6E8A-4147-A177-3AD203B41FA5}">
                      <a16:colId xmlns:a16="http://schemas.microsoft.com/office/drawing/2014/main" val="4184426154"/>
                    </a:ext>
                  </a:extLst>
                </a:gridCol>
                <a:gridCol w="5669280">
                  <a:extLst>
                    <a:ext uri="{9D8B030D-6E8A-4147-A177-3AD203B41FA5}">
                      <a16:colId xmlns:a16="http://schemas.microsoft.com/office/drawing/2014/main" val="2513097341"/>
                    </a:ext>
                  </a:extLst>
                </a:gridCol>
                <a:gridCol w="2377440">
                  <a:extLst>
                    <a:ext uri="{9D8B030D-6E8A-4147-A177-3AD203B41FA5}">
                      <a16:colId xmlns:a16="http://schemas.microsoft.com/office/drawing/2014/main" val="4200119830"/>
                    </a:ext>
                  </a:extLst>
                </a:gridCol>
              </a:tblGrid>
              <a:tr h="370840">
                <a:tc>
                  <a:txBody>
                    <a:bodyPr/>
                    <a:lstStyle/>
                    <a:p>
                      <a:pPr algn="ctr"/>
                      <a:r>
                        <a:rPr lang="en-US" sz="3600" b="0" i="0" kern="1200" dirty="0">
                          <a:solidFill>
                            <a:schemeClr val="tx1">
                              <a:lumMod val="50000"/>
                              <a:lumOff val="50000"/>
                            </a:schemeClr>
                          </a:solidFill>
                          <a:effectLst/>
                          <a:latin typeface="+mj-lt"/>
                          <a:ea typeface="+mn-ea"/>
                          <a:cs typeface="+mn-cs"/>
                        </a:rPr>
                        <a:t>☑</a:t>
                      </a:r>
                      <a:endParaRPr lang="en-US" sz="3600" dirty="0">
                        <a:solidFill>
                          <a:schemeClr val="tx1">
                            <a:lumMod val="50000"/>
                            <a:lumOff val="50000"/>
                          </a:schemeClr>
                        </a:solidFill>
                        <a:latin typeface="+mj-lt"/>
                      </a:endParaRPr>
                    </a:p>
                  </a:txBody>
                  <a:tcPr marL="45720" marR="45720" marT="0" marB="0" anchor="ctr">
                    <a:noFill/>
                  </a:tcPr>
                </a:tc>
                <a:tc>
                  <a:txBody>
                    <a:bodyPr/>
                    <a:lstStyle/>
                    <a:p>
                      <a:r>
                        <a:rPr lang="en-US" sz="2200" b="0" dirty="0">
                          <a:solidFill>
                            <a:schemeClr val="tx1">
                              <a:lumMod val="50000"/>
                              <a:lumOff val="50000"/>
                            </a:schemeClr>
                          </a:solidFill>
                          <a:latin typeface="Avenir Next LT Pro" panose="020B0504020202020204" pitchFamily="34" charset="0"/>
                        </a:rPr>
                        <a:t>Budget WS#1</a:t>
                      </a:r>
                    </a:p>
                  </a:txBody>
                  <a:tcPr marL="45720" marR="45720" marT="0" marB="0" anchor="ctr">
                    <a:noFill/>
                  </a:tcPr>
                </a:tc>
                <a:tc>
                  <a:txBody>
                    <a:bodyPr/>
                    <a:lstStyle/>
                    <a:p>
                      <a:r>
                        <a:rPr lang="en-US" sz="2200" b="1" dirty="0">
                          <a:solidFill>
                            <a:schemeClr val="tx1">
                              <a:lumMod val="50000"/>
                              <a:lumOff val="50000"/>
                            </a:schemeClr>
                          </a:solidFill>
                          <a:latin typeface="Avenir Next LT Pro" panose="020B0504020202020204" pitchFamily="34" charset="0"/>
                        </a:rPr>
                        <a:t>Understanding Water Purchases</a:t>
                      </a:r>
                    </a:p>
                  </a:txBody>
                  <a:tcPr marL="45720" marR="4572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dirty="0">
                          <a:solidFill>
                            <a:schemeClr val="tx1">
                              <a:lumMod val="50000"/>
                              <a:lumOff val="50000"/>
                            </a:schemeClr>
                          </a:solidFill>
                          <a:latin typeface="Avenir Next LT Pro" panose="020B0504020202020204" pitchFamily="34" charset="0"/>
                        </a:rPr>
                        <a:t>August 28, 2025</a:t>
                      </a:r>
                    </a:p>
                  </a:txBody>
                  <a:tcPr marL="45720" marR="45720" marT="0" marB="0" anchor="ctr">
                    <a:noFill/>
                  </a:tcPr>
                </a:tc>
                <a:extLst>
                  <a:ext uri="{0D108BD9-81ED-4DB2-BD59-A6C34878D82A}">
                    <a16:rowId xmlns:a16="http://schemas.microsoft.com/office/drawing/2014/main" val="3543760004"/>
                  </a:ext>
                </a:extLst>
              </a:tr>
              <a:tr h="458394">
                <a:tc>
                  <a:txBody>
                    <a:bodyPr/>
                    <a:lstStyle/>
                    <a:p>
                      <a:pPr algn="ctr"/>
                      <a:r>
                        <a:rPr lang="en-US" sz="3600" b="0" i="0" kern="1200" dirty="0">
                          <a:solidFill>
                            <a:schemeClr val="tx1">
                              <a:lumMod val="50000"/>
                              <a:lumOff val="50000"/>
                            </a:schemeClr>
                          </a:solidFill>
                          <a:effectLst/>
                          <a:latin typeface="+mj-lt"/>
                          <a:ea typeface="+mn-ea"/>
                          <a:cs typeface="+mn-cs"/>
                        </a:rPr>
                        <a:t>☑</a:t>
                      </a:r>
                    </a:p>
                  </a:txBody>
                  <a:tcPr marL="45720" marR="45720" marT="0" marB="0" anchor="ctr">
                    <a:noFill/>
                  </a:tcPr>
                </a:tc>
                <a:tc>
                  <a:txBody>
                    <a:bodyPr/>
                    <a:lstStyle/>
                    <a:p>
                      <a:r>
                        <a:rPr lang="en-US" sz="2200" b="0" dirty="0">
                          <a:solidFill>
                            <a:schemeClr val="tx1">
                              <a:lumMod val="50000"/>
                              <a:lumOff val="50000"/>
                            </a:schemeClr>
                          </a:solidFill>
                          <a:latin typeface="Avenir Next LT Pro" panose="020B0504020202020204" pitchFamily="34" charset="0"/>
                        </a:rPr>
                        <a:t>Budget WS#2</a:t>
                      </a:r>
                    </a:p>
                  </a:txBody>
                  <a:tcPr marL="45720" marR="45720" marT="0" marB="0" anchor="ctr">
                    <a:noFill/>
                  </a:tcPr>
                </a:tc>
                <a:tc>
                  <a:txBody>
                    <a:bodyPr/>
                    <a:lstStyle/>
                    <a:p>
                      <a:r>
                        <a:rPr lang="en-US" sz="2200" b="1" dirty="0">
                          <a:solidFill>
                            <a:schemeClr val="tx1">
                              <a:lumMod val="50000"/>
                              <a:lumOff val="50000"/>
                            </a:schemeClr>
                          </a:solidFill>
                          <a:latin typeface="Avenir Next LT Pro" panose="020B0504020202020204" pitchFamily="34" charset="0"/>
                        </a:rPr>
                        <a:t>WRD 101</a:t>
                      </a:r>
                    </a:p>
                  </a:txBody>
                  <a:tcPr marL="45720" marR="4572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dirty="0">
                          <a:solidFill>
                            <a:schemeClr val="tx1">
                              <a:lumMod val="50000"/>
                              <a:lumOff val="50000"/>
                            </a:schemeClr>
                          </a:solidFill>
                          <a:latin typeface="Avenir Next LT Pro" panose="020B0504020202020204" pitchFamily="34" charset="0"/>
                        </a:rPr>
                        <a:t>October 1</a:t>
                      </a:r>
                    </a:p>
                  </a:txBody>
                  <a:tcPr marL="45720" marR="45720" marT="0" marB="0" anchor="ctr">
                    <a:noFill/>
                  </a:tcPr>
                </a:tc>
                <a:extLst>
                  <a:ext uri="{0D108BD9-81ED-4DB2-BD59-A6C34878D82A}">
                    <a16:rowId xmlns:a16="http://schemas.microsoft.com/office/drawing/2014/main" val="2766176577"/>
                  </a:ext>
                </a:extLst>
              </a:tr>
              <a:tr h="370840">
                <a:tc>
                  <a:txBody>
                    <a:bodyPr/>
                    <a:lstStyle/>
                    <a:p>
                      <a:pPr algn="ctr"/>
                      <a:r>
                        <a:rPr lang="en-US" sz="3600" b="0" i="0" kern="1200" dirty="0">
                          <a:solidFill>
                            <a:schemeClr val="tx1">
                              <a:lumMod val="50000"/>
                              <a:lumOff val="50000"/>
                            </a:schemeClr>
                          </a:solidFill>
                          <a:effectLst/>
                          <a:latin typeface="+mj-lt"/>
                          <a:ea typeface="+mn-ea"/>
                          <a:cs typeface="+mn-cs"/>
                        </a:rPr>
                        <a:t>☑</a:t>
                      </a:r>
                    </a:p>
                  </a:txBody>
                  <a:tcPr marL="45720" marR="45720" marT="0" marB="0" anchor="ctr">
                    <a:noFill/>
                  </a:tcPr>
                </a:tc>
                <a:tc>
                  <a:txBody>
                    <a:bodyPr/>
                    <a:lstStyle/>
                    <a:p>
                      <a:r>
                        <a:rPr lang="en-US" sz="2200" b="0" dirty="0">
                          <a:solidFill>
                            <a:schemeClr val="tx1">
                              <a:lumMod val="50000"/>
                              <a:lumOff val="50000"/>
                            </a:schemeClr>
                          </a:solidFill>
                          <a:latin typeface="Avenir Next LT Pro" panose="020B0504020202020204" pitchFamily="34" charset="0"/>
                        </a:rPr>
                        <a:t>Budget WS#3</a:t>
                      </a:r>
                    </a:p>
                  </a:txBody>
                  <a:tcPr marL="45720" marR="45720" marT="0" marB="0" anchor="ctr">
                    <a:noFill/>
                  </a:tcPr>
                </a:tc>
                <a:tc>
                  <a:txBody>
                    <a:bodyPr/>
                    <a:lstStyle/>
                    <a:p>
                      <a:r>
                        <a:rPr lang="en-US" sz="2200" b="1" dirty="0">
                          <a:solidFill>
                            <a:schemeClr val="tx1">
                              <a:lumMod val="50000"/>
                              <a:lumOff val="50000"/>
                            </a:schemeClr>
                          </a:solidFill>
                          <a:latin typeface="Avenir Next LT Pro" panose="020B0504020202020204" pitchFamily="34" charset="0"/>
                        </a:rPr>
                        <a:t>Capital Improvement Program</a:t>
                      </a:r>
                    </a:p>
                  </a:txBody>
                  <a:tcPr marL="45720" marR="4572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dirty="0">
                          <a:solidFill>
                            <a:schemeClr val="tx1">
                              <a:lumMod val="50000"/>
                              <a:lumOff val="50000"/>
                            </a:schemeClr>
                          </a:solidFill>
                          <a:latin typeface="Avenir Next LT Pro" panose="020B0504020202020204" pitchFamily="34" charset="0"/>
                        </a:rPr>
                        <a:t>October 23</a:t>
                      </a:r>
                    </a:p>
                  </a:txBody>
                  <a:tcPr marL="45720" marR="45720" marT="0" marB="0" anchor="ctr">
                    <a:noFill/>
                  </a:tcPr>
                </a:tc>
                <a:extLst>
                  <a:ext uri="{0D108BD9-81ED-4DB2-BD59-A6C34878D82A}">
                    <a16:rowId xmlns:a16="http://schemas.microsoft.com/office/drawing/2014/main" val="343040800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0" kern="1200" dirty="0">
                          <a:solidFill>
                            <a:schemeClr val="tx1">
                              <a:lumMod val="50000"/>
                              <a:lumOff val="50000"/>
                            </a:schemeClr>
                          </a:solidFill>
                          <a:effectLst/>
                          <a:latin typeface="+mn-lt"/>
                          <a:ea typeface="+mn-ea"/>
                          <a:cs typeface="+mn-cs"/>
                        </a:rPr>
                        <a:t>☑</a:t>
                      </a:r>
                    </a:p>
                  </a:txBody>
                  <a:tcPr marL="45720" marR="45720" marT="0" marB="0" anchor="ctr">
                    <a:noFill/>
                  </a:tcPr>
                </a:tc>
                <a:tc>
                  <a:txBody>
                    <a:bodyPr/>
                    <a:lstStyle/>
                    <a:p>
                      <a:r>
                        <a:rPr lang="en-US" sz="2200" b="0" i="1" dirty="0">
                          <a:solidFill>
                            <a:schemeClr val="tx1">
                              <a:lumMod val="50000"/>
                              <a:lumOff val="50000"/>
                            </a:schemeClr>
                          </a:solidFill>
                          <a:latin typeface="Avenir Next LT Pro" panose="020B0504020202020204" pitchFamily="34" charset="0"/>
                        </a:rPr>
                        <a:t>Budget WS#4</a:t>
                      </a:r>
                    </a:p>
                  </a:txBody>
                  <a:tcPr marL="45720" marR="45720" marT="0" marB="0" anchor="ctr">
                    <a:noFill/>
                  </a:tcPr>
                </a:tc>
                <a:tc>
                  <a:txBody>
                    <a:bodyPr/>
                    <a:lstStyle/>
                    <a:p>
                      <a:r>
                        <a:rPr lang="en-US" sz="2200" b="1" i="1" dirty="0">
                          <a:solidFill>
                            <a:schemeClr val="tx1">
                              <a:lumMod val="50000"/>
                              <a:lumOff val="50000"/>
                            </a:schemeClr>
                          </a:solidFill>
                          <a:latin typeface="Avenir Next LT Pro" panose="020B0504020202020204" pitchFamily="34" charset="0"/>
                        </a:rPr>
                        <a:t>Pumper Projections </a:t>
                      </a:r>
                    </a:p>
                  </a:txBody>
                  <a:tcPr marL="45720" marR="4572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1" dirty="0">
                          <a:solidFill>
                            <a:schemeClr val="tx1">
                              <a:lumMod val="50000"/>
                              <a:lumOff val="50000"/>
                            </a:schemeClr>
                          </a:solidFill>
                          <a:latin typeface="Avenir Next LT Pro" panose="020B0504020202020204" pitchFamily="34" charset="0"/>
                        </a:rPr>
                        <a:t>December 17</a:t>
                      </a:r>
                    </a:p>
                  </a:txBody>
                  <a:tcPr marL="45720" marR="45720" marT="0" marB="0" anchor="ctr">
                    <a:noFill/>
                  </a:tcPr>
                </a:tc>
                <a:extLst>
                  <a:ext uri="{0D108BD9-81ED-4DB2-BD59-A6C34878D82A}">
                    <a16:rowId xmlns:a16="http://schemas.microsoft.com/office/drawing/2014/main" val="403633279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tx1">
                            <a:lumMod val="85000"/>
                            <a:lumOff val="15000"/>
                          </a:schemeClr>
                        </a:solidFill>
                        <a:effectLst/>
                        <a:uLnTx/>
                        <a:uFillTx/>
                        <a:latin typeface="+mj-lt"/>
                        <a:ea typeface="+mn-ea"/>
                        <a:cs typeface="+mn-cs"/>
                      </a:endParaRPr>
                    </a:p>
                  </a:txBody>
                  <a:tcPr marL="45720" marR="45720" marT="0" marB="0" anchor="ctr">
                    <a:noFill/>
                  </a:tcPr>
                </a:tc>
                <a:tc>
                  <a:txBody>
                    <a:bodyPr/>
                    <a:lstStyle/>
                    <a:p>
                      <a:r>
                        <a:rPr lang="en-US" sz="2200" b="0" dirty="0">
                          <a:solidFill>
                            <a:srgbClr val="0D4F7C"/>
                          </a:solidFill>
                          <a:latin typeface="Avenir Next LT Pro" panose="020B0504020202020204" pitchFamily="34" charset="0"/>
                        </a:rPr>
                        <a:t>Budget WS#5</a:t>
                      </a:r>
                    </a:p>
                  </a:txBody>
                  <a:tcPr marL="45720" marR="45720" marT="0" marB="0" anchor="ctr">
                    <a:noFill/>
                  </a:tcPr>
                </a:tc>
                <a:tc>
                  <a:txBody>
                    <a:bodyPr/>
                    <a:lstStyle/>
                    <a:p>
                      <a:r>
                        <a:rPr lang="en-US" sz="2200" b="1" dirty="0">
                          <a:solidFill>
                            <a:srgbClr val="0D4F7C"/>
                          </a:solidFill>
                          <a:latin typeface="Avenir Next LT Pro" panose="020B0504020202020204" pitchFamily="34" charset="0"/>
                        </a:rPr>
                        <a:t>Projections: Engineering Survey Report</a:t>
                      </a:r>
                    </a:p>
                  </a:txBody>
                  <a:tcPr marL="45720" marR="4572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dirty="0">
                          <a:solidFill>
                            <a:srgbClr val="0D4F7C"/>
                          </a:solidFill>
                          <a:latin typeface="Avenir Next LT Pro" panose="020B0504020202020204" pitchFamily="34" charset="0"/>
                        </a:rPr>
                        <a:t>January 21, 2026</a:t>
                      </a:r>
                    </a:p>
                  </a:txBody>
                  <a:tcPr marL="45720" marR="45720" marT="0" marB="0" anchor="ctr">
                    <a:noFill/>
                  </a:tcPr>
                </a:tc>
                <a:extLst>
                  <a:ext uri="{0D108BD9-81ED-4DB2-BD59-A6C34878D82A}">
                    <a16:rowId xmlns:a16="http://schemas.microsoft.com/office/drawing/2014/main" val="138791475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lumMod val="85000"/>
                              <a:lumOff val="15000"/>
                            </a:schemeClr>
                          </a:solidFill>
                          <a:effectLst/>
                          <a:uLnTx/>
                          <a:uFillTx/>
                          <a:latin typeface="+mj-lt"/>
                          <a:ea typeface="+mn-ea"/>
                          <a:cs typeface="+mn-cs"/>
                        </a:rPr>
                        <a:t>☐</a:t>
                      </a:r>
                    </a:p>
                  </a:txBody>
                  <a:tcPr marL="45720" marR="45720" marT="0" marB="0" anchor="ctr">
                    <a:noFill/>
                  </a:tcPr>
                </a:tc>
                <a:tc>
                  <a:txBody>
                    <a:bodyPr/>
                    <a:lstStyle/>
                    <a:p>
                      <a:r>
                        <a:rPr lang="en-US" sz="2200" b="0" dirty="0">
                          <a:solidFill>
                            <a:schemeClr val="tx1">
                              <a:lumMod val="85000"/>
                              <a:lumOff val="15000"/>
                            </a:schemeClr>
                          </a:solidFill>
                          <a:latin typeface="Avenir Next LT Pro" panose="020B0504020202020204" pitchFamily="34" charset="0"/>
                        </a:rPr>
                        <a:t>Budget WS#6</a:t>
                      </a:r>
                    </a:p>
                  </a:txBody>
                  <a:tcPr marL="45720" marR="45720" marT="0" marB="0" anchor="ctr">
                    <a:noFill/>
                  </a:tcPr>
                </a:tc>
                <a:tc>
                  <a:txBody>
                    <a:bodyPr/>
                    <a:lstStyle/>
                    <a:p>
                      <a:r>
                        <a:rPr lang="en-US" sz="2200" b="1" dirty="0">
                          <a:solidFill>
                            <a:schemeClr val="tx1">
                              <a:lumMod val="85000"/>
                              <a:lumOff val="15000"/>
                            </a:schemeClr>
                          </a:solidFill>
                          <a:latin typeface="Avenir Next LT Pro" panose="020B0504020202020204" pitchFamily="34" charset="0"/>
                        </a:rPr>
                        <a:t>Midyear Budget Review</a:t>
                      </a:r>
                    </a:p>
                  </a:txBody>
                  <a:tcPr marL="45720" marR="4572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dirty="0">
                          <a:solidFill>
                            <a:schemeClr val="tx1">
                              <a:lumMod val="85000"/>
                              <a:lumOff val="15000"/>
                            </a:schemeClr>
                          </a:solidFill>
                          <a:latin typeface="Avenir Next LT Pro" panose="020B0504020202020204" pitchFamily="34" charset="0"/>
                        </a:rPr>
                        <a:t>February 26</a:t>
                      </a:r>
                    </a:p>
                  </a:txBody>
                  <a:tcPr marL="45720" marR="45720" marT="0" marB="0" anchor="ctr">
                    <a:noFill/>
                  </a:tcPr>
                </a:tc>
                <a:extLst>
                  <a:ext uri="{0D108BD9-81ED-4DB2-BD59-A6C34878D82A}">
                    <a16:rowId xmlns:a16="http://schemas.microsoft.com/office/drawing/2014/main" val="2617585065"/>
                  </a:ext>
                </a:extLst>
              </a:tr>
            </a:tbl>
          </a:graphicData>
        </a:graphic>
      </p:graphicFrame>
      <p:pic>
        <p:nvPicPr>
          <p:cNvPr id="4" name="Picture 3" descr="Calendar page with a pen on top">
            <a:extLst>
              <a:ext uri="{FF2B5EF4-FFF2-40B4-BE49-F238E27FC236}">
                <a16:creationId xmlns:a16="http://schemas.microsoft.com/office/drawing/2014/main" id="{8516B790-498D-F819-0D77-54821ECFF7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74186">
            <a:off x="9054873" y="4890179"/>
            <a:ext cx="2440442" cy="1626961"/>
          </a:xfrm>
          <a:prstGeom prst="rect">
            <a:avLst/>
          </a:prstGeom>
          <a:effectLst>
            <a:softEdge rad="139700"/>
          </a:effectLst>
        </p:spPr>
      </p:pic>
      <p:sp>
        <p:nvSpPr>
          <p:cNvPr id="12" name="Slide Number Placeholder 11">
            <a:extLst>
              <a:ext uri="{FF2B5EF4-FFF2-40B4-BE49-F238E27FC236}">
                <a16:creationId xmlns:a16="http://schemas.microsoft.com/office/drawing/2014/main" id="{67D25846-5B1C-15AB-B229-3D0B36E931B2}"/>
              </a:ext>
            </a:extLst>
          </p:cNvPr>
          <p:cNvSpPr>
            <a:spLocks noGrp="1"/>
          </p:cNvSpPr>
          <p:nvPr>
            <p:ph type="sldNum" sz="quarter" idx="12"/>
          </p:nvPr>
        </p:nvSpPr>
        <p:spPr/>
        <p:txBody>
          <a:bodyPr/>
          <a:lstStyle/>
          <a:p>
            <a:fld id="{59F3FE0E-D48D-4B57-A36F-571381084BF0}" type="slidenum">
              <a:rPr lang="en-US" smtClean="0"/>
              <a:pPr/>
              <a:t>2</a:t>
            </a:fld>
            <a:endParaRPr lang="en-US" dirty="0"/>
          </a:p>
        </p:txBody>
      </p:sp>
    </p:spTree>
    <p:extLst>
      <p:ext uri="{BB962C8B-B14F-4D97-AF65-F5344CB8AC3E}">
        <p14:creationId xmlns:p14="http://schemas.microsoft.com/office/powerpoint/2010/main" val="2789600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130AF-DEC0-2C4E-1CD0-4158B79200B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E8E1C75-7E98-55E7-AD1B-D08F2840CCE5}"/>
              </a:ext>
            </a:extLst>
          </p:cNvPr>
          <p:cNvPicPr>
            <a:picLocks noChangeAspect="1"/>
          </p:cNvPicPr>
          <p:nvPr/>
        </p:nvPicPr>
        <p:blipFill>
          <a:blip r:embed="rId3"/>
          <a:srcRect r="1239" b="233"/>
          <a:stretch>
            <a:fillRect/>
          </a:stretch>
        </p:blipFill>
        <p:spPr>
          <a:xfrm>
            <a:off x="5063493" y="1103732"/>
            <a:ext cx="6022430" cy="5480918"/>
          </a:xfrm>
          <a:prstGeom prst="rect">
            <a:avLst/>
          </a:prstGeom>
          <a:ln w="28575">
            <a:solidFill>
              <a:schemeClr val="tx1"/>
            </a:solidFill>
          </a:ln>
        </p:spPr>
      </p:pic>
      <p:sp>
        <p:nvSpPr>
          <p:cNvPr id="2" name="Title 1">
            <a:extLst>
              <a:ext uri="{FF2B5EF4-FFF2-40B4-BE49-F238E27FC236}">
                <a16:creationId xmlns:a16="http://schemas.microsoft.com/office/drawing/2014/main" id="{4985B5C1-47AB-E963-5721-D56C357A0087}"/>
              </a:ext>
            </a:extLst>
          </p:cNvPr>
          <p:cNvSpPr>
            <a:spLocks noGrp="1"/>
          </p:cNvSpPr>
          <p:nvPr>
            <p:ph type="title"/>
          </p:nvPr>
        </p:nvSpPr>
        <p:spPr/>
        <p:txBody>
          <a:bodyPr/>
          <a:lstStyle/>
          <a:p>
            <a:r>
              <a:rPr lang="en-US" dirty="0"/>
              <a:t>Step 5: Replenishment Cost Estimate, Sneak Peak at Rates </a:t>
            </a:r>
          </a:p>
        </p:txBody>
      </p:sp>
      <p:sp>
        <p:nvSpPr>
          <p:cNvPr id="3" name="Slide Number Placeholder 2">
            <a:extLst>
              <a:ext uri="{FF2B5EF4-FFF2-40B4-BE49-F238E27FC236}">
                <a16:creationId xmlns:a16="http://schemas.microsoft.com/office/drawing/2014/main" id="{0C1C2421-3CB0-B2B5-4203-346541EBC1E6}"/>
              </a:ext>
            </a:extLst>
          </p:cNvPr>
          <p:cNvSpPr>
            <a:spLocks noGrp="1"/>
          </p:cNvSpPr>
          <p:nvPr>
            <p:ph type="sldNum" sz="quarter" idx="12"/>
          </p:nvPr>
        </p:nvSpPr>
        <p:spPr>
          <a:xfrm>
            <a:off x="11809046" y="6584650"/>
            <a:ext cx="382954" cy="273350"/>
          </a:xfrm>
          <a:prstGeom prst="rect">
            <a:avLst/>
          </a:prstGeom>
        </p:spPr>
        <p:txBody>
          <a:bodyPr/>
          <a:lstStyle/>
          <a:p>
            <a:pPr algn="ctr"/>
            <a:fld id="{59F3FE0E-D48D-4B57-A36F-571381084BF0}" type="slidenum">
              <a:rPr lang="en-US" smtClean="0"/>
              <a:pPr algn="ctr"/>
              <a:t>20</a:t>
            </a:fld>
            <a:endParaRPr lang="en-US" dirty="0"/>
          </a:p>
        </p:txBody>
      </p:sp>
      <p:pic>
        <p:nvPicPr>
          <p:cNvPr id="16" name="Picture 15" descr="Icon&#10;&#10;AI-generated content may be incorrect.">
            <a:extLst>
              <a:ext uri="{FF2B5EF4-FFF2-40B4-BE49-F238E27FC236}">
                <a16:creationId xmlns:a16="http://schemas.microsoft.com/office/drawing/2014/main" id="{198ECEED-7DFE-FCB6-1A22-49847B4AFA83}"/>
              </a:ext>
            </a:extLst>
          </p:cNvPr>
          <p:cNvPicPr>
            <a:picLocks noChangeAspect="1"/>
          </p:cNvPicPr>
          <p:nvPr/>
        </p:nvPicPr>
        <p:blipFill>
          <a:blip r:embed="rId4"/>
          <a:stretch>
            <a:fillRect/>
          </a:stretch>
        </p:blipFill>
        <p:spPr>
          <a:xfrm>
            <a:off x="652670" y="3680250"/>
            <a:ext cx="2734500" cy="3076028"/>
          </a:xfrm>
          <a:prstGeom prst="rect">
            <a:avLst/>
          </a:prstGeom>
        </p:spPr>
      </p:pic>
      <p:sp>
        <p:nvSpPr>
          <p:cNvPr id="17" name="Speech Bubble: Rectangle with Corners Rounded 16">
            <a:extLst>
              <a:ext uri="{FF2B5EF4-FFF2-40B4-BE49-F238E27FC236}">
                <a16:creationId xmlns:a16="http://schemas.microsoft.com/office/drawing/2014/main" id="{DE4DD341-61ED-09E5-47D3-7802C04F823A}"/>
              </a:ext>
            </a:extLst>
          </p:cNvPr>
          <p:cNvSpPr/>
          <p:nvPr/>
        </p:nvSpPr>
        <p:spPr>
          <a:xfrm>
            <a:off x="228600" y="1351721"/>
            <a:ext cx="3621156" cy="1921566"/>
          </a:xfrm>
          <a:prstGeom prst="wedgeRoundRectCallout">
            <a:avLst>
              <a:gd name="adj1" fmla="val 12816"/>
              <a:gd name="adj2" fmla="val 7475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Similar volume as last year (+800 AF), rate increase is mainly due to higher costs passed down by MWD.</a:t>
            </a:r>
          </a:p>
        </p:txBody>
      </p:sp>
    </p:spTree>
    <p:extLst>
      <p:ext uri="{BB962C8B-B14F-4D97-AF65-F5344CB8AC3E}">
        <p14:creationId xmlns:p14="http://schemas.microsoft.com/office/powerpoint/2010/main" val="3516682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A248E-FE3D-CFE4-0A41-3E102869C8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33276A-DA24-ECB6-2D44-B2D5950C38D0}"/>
              </a:ext>
            </a:extLst>
          </p:cNvPr>
          <p:cNvSpPr>
            <a:spLocks noGrp="1"/>
          </p:cNvSpPr>
          <p:nvPr>
            <p:ph type="title"/>
          </p:nvPr>
        </p:nvSpPr>
        <p:spPr/>
        <p:txBody>
          <a:bodyPr/>
          <a:lstStyle/>
          <a:p>
            <a:r>
              <a:rPr lang="en-US" dirty="0"/>
              <a:t>Step 5: Replenishment Cost Estimate, Sneak Peak at Rates </a:t>
            </a:r>
          </a:p>
        </p:txBody>
      </p:sp>
      <p:pic>
        <p:nvPicPr>
          <p:cNvPr id="3" name="Picture 2">
            <a:extLst>
              <a:ext uri="{FF2B5EF4-FFF2-40B4-BE49-F238E27FC236}">
                <a16:creationId xmlns:a16="http://schemas.microsoft.com/office/drawing/2014/main" id="{E60CF28D-FD64-D9D6-162D-5A8C545F364D}"/>
              </a:ext>
            </a:extLst>
          </p:cNvPr>
          <p:cNvPicPr>
            <a:picLocks noChangeAspect="1"/>
          </p:cNvPicPr>
          <p:nvPr/>
        </p:nvPicPr>
        <p:blipFill>
          <a:blip r:embed="rId3"/>
          <a:srcRect l="169" t="1076" r="6764" b="307"/>
          <a:stretch>
            <a:fillRect/>
          </a:stretch>
        </p:blipFill>
        <p:spPr>
          <a:xfrm>
            <a:off x="566272" y="1657987"/>
            <a:ext cx="11059456" cy="4200552"/>
          </a:xfrm>
          <a:prstGeom prst="rect">
            <a:avLst/>
          </a:prstGeom>
          <a:ln w="28575">
            <a:solidFill>
              <a:schemeClr val="tx1"/>
            </a:solidFill>
          </a:ln>
        </p:spPr>
      </p:pic>
      <p:sp>
        <p:nvSpPr>
          <p:cNvPr id="5" name="Slide Number Placeholder 4">
            <a:extLst>
              <a:ext uri="{FF2B5EF4-FFF2-40B4-BE49-F238E27FC236}">
                <a16:creationId xmlns:a16="http://schemas.microsoft.com/office/drawing/2014/main" id="{549DDC95-93FE-4301-EB48-9F4FC0F74324}"/>
              </a:ext>
            </a:extLst>
          </p:cNvPr>
          <p:cNvSpPr>
            <a:spLocks noGrp="1"/>
          </p:cNvSpPr>
          <p:nvPr>
            <p:ph type="sldNum" sz="quarter" idx="12"/>
          </p:nvPr>
        </p:nvSpPr>
        <p:spPr/>
        <p:txBody>
          <a:bodyPr/>
          <a:lstStyle/>
          <a:p>
            <a:fld id="{59F3FE0E-D48D-4B57-A36F-571381084BF0}" type="slidenum">
              <a:rPr lang="en-US" smtClean="0"/>
              <a:pPr/>
              <a:t>21</a:t>
            </a:fld>
            <a:endParaRPr lang="en-US" dirty="0"/>
          </a:p>
        </p:txBody>
      </p:sp>
      <p:sp>
        <p:nvSpPr>
          <p:cNvPr id="4" name="Rectangle 3">
            <a:extLst>
              <a:ext uri="{FF2B5EF4-FFF2-40B4-BE49-F238E27FC236}">
                <a16:creationId xmlns:a16="http://schemas.microsoft.com/office/drawing/2014/main" id="{60BDD62A-7604-62EB-5CA9-6D6C418A9C37}"/>
              </a:ext>
            </a:extLst>
          </p:cNvPr>
          <p:cNvSpPr/>
          <p:nvPr/>
        </p:nvSpPr>
        <p:spPr>
          <a:xfrm>
            <a:off x="3799001" y="1932496"/>
            <a:ext cx="1536569" cy="3926044"/>
          </a:xfrm>
          <a:prstGeom prst="rect">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056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E6BA6-9E83-8C81-4D8E-E1C29EBBF0EF}"/>
              </a:ext>
            </a:extLst>
          </p:cNvPr>
          <p:cNvSpPr>
            <a:spLocks noGrp="1"/>
          </p:cNvSpPr>
          <p:nvPr>
            <p:ph type="title"/>
          </p:nvPr>
        </p:nvSpPr>
        <p:spPr/>
        <p:txBody>
          <a:bodyPr/>
          <a:lstStyle/>
          <a:p>
            <a:r>
              <a:rPr lang="en-US" dirty="0"/>
              <a:t>Key dates and actions associated with preparing ESR</a:t>
            </a:r>
          </a:p>
        </p:txBody>
      </p:sp>
      <p:sp>
        <p:nvSpPr>
          <p:cNvPr id="5" name="Rectangle: Rounded Corners 4">
            <a:extLst>
              <a:ext uri="{FF2B5EF4-FFF2-40B4-BE49-F238E27FC236}">
                <a16:creationId xmlns:a16="http://schemas.microsoft.com/office/drawing/2014/main" id="{58D92F64-C032-257E-CF6C-97848B486B2C}"/>
              </a:ext>
            </a:extLst>
          </p:cNvPr>
          <p:cNvSpPr/>
          <p:nvPr/>
        </p:nvSpPr>
        <p:spPr>
          <a:xfrm>
            <a:off x="897758" y="1167930"/>
            <a:ext cx="3060020" cy="21567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US" sz="2400" b="1" u="sng" dirty="0"/>
              <a:t>DECEMBER</a:t>
            </a:r>
          </a:p>
          <a:p>
            <a:pPr marL="285750" indent="-285750">
              <a:buFont typeface="Arial" panose="020B0604020202020204" pitchFamily="34" charset="0"/>
              <a:buChar char="•"/>
            </a:pPr>
            <a:r>
              <a:rPr lang="en-US" sz="1600" dirty="0"/>
              <a:t>Making requests from various stakeholders and processing data for Previous Year.</a:t>
            </a:r>
          </a:p>
          <a:p>
            <a:pPr marL="285750" indent="-285750">
              <a:buFont typeface="Arial" panose="020B0604020202020204" pitchFamily="34" charset="0"/>
              <a:buChar char="•"/>
            </a:pPr>
            <a:r>
              <a:rPr lang="en-US" sz="1600" dirty="0"/>
              <a:t>Estimates for Current Year and Ensuing Year.</a:t>
            </a:r>
          </a:p>
        </p:txBody>
      </p:sp>
      <p:sp>
        <p:nvSpPr>
          <p:cNvPr id="6" name="Rectangle: Rounded Corners 5">
            <a:extLst>
              <a:ext uri="{FF2B5EF4-FFF2-40B4-BE49-F238E27FC236}">
                <a16:creationId xmlns:a16="http://schemas.microsoft.com/office/drawing/2014/main" id="{709A57B9-1353-5D43-632C-C3C09703BFF2}"/>
              </a:ext>
            </a:extLst>
          </p:cNvPr>
          <p:cNvSpPr/>
          <p:nvPr/>
        </p:nvSpPr>
        <p:spPr>
          <a:xfrm>
            <a:off x="4565990" y="1167930"/>
            <a:ext cx="3060020" cy="21567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US" sz="2400" b="1" u="sng" dirty="0"/>
              <a:t>JANUARY</a:t>
            </a:r>
          </a:p>
          <a:p>
            <a:pPr marL="285750" indent="-285750">
              <a:buFont typeface="Arial" panose="020B0604020202020204" pitchFamily="34" charset="0"/>
              <a:buChar char="•"/>
            </a:pPr>
            <a:r>
              <a:rPr lang="en-US" sz="1600" dirty="0"/>
              <a:t>Discuss preliminary results with GM / AGM.</a:t>
            </a:r>
          </a:p>
          <a:p>
            <a:pPr marL="285750" indent="-285750">
              <a:buFont typeface="Arial" panose="020B0604020202020204" pitchFamily="34" charset="0"/>
              <a:buChar char="•"/>
            </a:pPr>
            <a:r>
              <a:rPr lang="en-US" sz="1600" dirty="0"/>
              <a:t>Meetings are scheduled to discuss results with our Board and WPAC.</a:t>
            </a:r>
          </a:p>
          <a:p>
            <a:pPr marL="285750" indent="-285750">
              <a:buFont typeface="Arial" panose="020B0604020202020204" pitchFamily="34" charset="0"/>
              <a:buChar char="•"/>
            </a:pPr>
            <a:r>
              <a:rPr lang="en-US" sz="1600" dirty="0"/>
              <a:t>Prepare draft ESR.</a:t>
            </a:r>
            <a:endParaRPr lang="en-US" dirty="0"/>
          </a:p>
        </p:txBody>
      </p:sp>
      <p:sp>
        <p:nvSpPr>
          <p:cNvPr id="7" name="Rectangle: Rounded Corners 6">
            <a:extLst>
              <a:ext uri="{FF2B5EF4-FFF2-40B4-BE49-F238E27FC236}">
                <a16:creationId xmlns:a16="http://schemas.microsoft.com/office/drawing/2014/main" id="{7672D405-1E8A-845E-3D23-B8104955D5D5}"/>
              </a:ext>
            </a:extLst>
          </p:cNvPr>
          <p:cNvSpPr/>
          <p:nvPr/>
        </p:nvSpPr>
        <p:spPr>
          <a:xfrm>
            <a:off x="8234223" y="1167930"/>
            <a:ext cx="3060020" cy="21567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US" sz="2400" b="1" u="sng" dirty="0"/>
              <a:t>FEBRUARY</a:t>
            </a:r>
          </a:p>
          <a:p>
            <a:pPr marL="285750" indent="-285750">
              <a:buFont typeface="Arial" panose="020B0604020202020204" pitchFamily="34" charset="0"/>
              <a:buChar char="•"/>
            </a:pPr>
            <a:r>
              <a:rPr lang="en-US" sz="1600" dirty="0"/>
              <a:t>Board orders staff to prepare the ESR            </a:t>
            </a:r>
            <a:r>
              <a:rPr lang="en-US" sz="1400" dirty="0"/>
              <a:t>(On or before 2</a:t>
            </a:r>
            <a:r>
              <a:rPr lang="en-US" sz="1400" baseline="30000" dirty="0"/>
              <a:t>nd</a:t>
            </a:r>
            <a:r>
              <a:rPr lang="en-US" sz="1400" dirty="0"/>
              <a:t> Tues.).</a:t>
            </a:r>
          </a:p>
          <a:p>
            <a:pPr marL="285750" indent="-285750">
              <a:buFont typeface="Arial" panose="020B0604020202020204" pitchFamily="34" charset="0"/>
              <a:buChar char="•"/>
            </a:pPr>
            <a:r>
              <a:rPr lang="en-US" sz="1600" dirty="0"/>
              <a:t>Continue discussing results and preparing ESR.</a:t>
            </a:r>
          </a:p>
        </p:txBody>
      </p:sp>
      <p:sp>
        <p:nvSpPr>
          <p:cNvPr id="10" name="Rectangle: Rounded Corners 9">
            <a:extLst>
              <a:ext uri="{FF2B5EF4-FFF2-40B4-BE49-F238E27FC236}">
                <a16:creationId xmlns:a16="http://schemas.microsoft.com/office/drawing/2014/main" id="{3CB71583-E2F0-B59A-412A-51F78E49600E}"/>
              </a:ext>
            </a:extLst>
          </p:cNvPr>
          <p:cNvSpPr/>
          <p:nvPr/>
        </p:nvSpPr>
        <p:spPr>
          <a:xfrm>
            <a:off x="897758" y="3784516"/>
            <a:ext cx="3060020" cy="21567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US" sz="2400" b="1" u="sng" dirty="0"/>
              <a:t>MARCH</a:t>
            </a:r>
          </a:p>
          <a:p>
            <a:pPr marL="285750" indent="-285750">
              <a:buFont typeface="Arial" panose="020B0604020202020204" pitchFamily="34" charset="0"/>
              <a:buChar char="•"/>
            </a:pPr>
            <a:r>
              <a:rPr lang="en-US" sz="1600" dirty="0"/>
              <a:t>Board receives ESR &amp; Declares need for RA.   </a:t>
            </a:r>
            <a:r>
              <a:rPr lang="en-US" sz="1400" dirty="0"/>
              <a:t>(On or before 2</a:t>
            </a:r>
            <a:r>
              <a:rPr lang="en-US" sz="1400" baseline="30000" dirty="0"/>
              <a:t>nd</a:t>
            </a:r>
            <a:r>
              <a:rPr lang="en-US" sz="1400" dirty="0"/>
              <a:t> Tues.).</a:t>
            </a:r>
            <a:endParaRPr lang="en-US" dirty="0"/>
          </a:p>
          <a:p>
            <a:pPr marL="285750" indent="-285750">
              <a:buFont typeface="Arial" panose="020B0604020202020204" pitchFamily="34" charset="0"/>
              <a:buChar char="•"/>
            </a:pPr>
            <a:r>
              <a:rPr lang="en-US" sz="1600" dirty="0"/>
              <a:t>Publish Notice of Public Hearing in Paper.</a:t>
            </a:r>
          </a:p>
          <a:p>
            <a:pPr marL="285750" indent="-285750">
              <a:buFont typeface="Arial" panose="020B0604020202020204" pitchFamily="34" charset="0"/>
              <a:buChar char="•"/>
            </a:pPr>
            <a:r>
              <a:rPr lang="en-US" sz="1600" dirty="0"/>
              <a:t>Publish initial ESR.</a:t>
            </a:r>
          </a:p>
        </p:txBody>
      </p:sp>
      <p:sp>
        <p:nvSpPr>
          <p:cNvPr id="11" name="Rectangle: Rounded Corners 10">
            <a:extLst>
              <a:ext uri="{FF2B5EF4-FFF2-40B4-BE49-F238E27FC236}">
                <a16:creationId xmlns:a16="http://schemas.microsoft.com/office/drawing/2014/main" id="{812B9BD5-DDD3-1D2F-BA06-09EB1C910470}"/>
              </a:ext>
            </a:extLst>
          </p:cNvPr>
          <p:cNvSpPr/>
          <p:nvPr/>
        </p:nvSpPr>
        <p:spPr>
          <a:xfrm>
            <a:off x="4565990" y="3784516"/>
            <a:ext cx="3060020" cy="21567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US" sz="2400" b="1" u="sng" dirty="0"/>
              <a:t>APRIL</a:t>
            </a:r>
          </a:p>
          <a:p>
            <a:pPr marL="285750" indent="-285750">
              <a:buFont typeface="Arial" panose="020B0604020202020204" pitchFamily="34" charset="0"/>
              <a:buChar char="•"/>
            </a:pPr>
            <a:r>
              <a:rPr lang="en-US" sz="1600" dirty="0"/>
              <a:t>Open Public Hearing    </a:t>
            </a:r>
            <a:r>
              <a:rPr lang="en-US" sz="1400" dirty="0"/>
              <a:t>(On 2</a:t>
            </a:r>
            <a:r>
              <a:rPr lang="en-US" sz="1400" baseline="30000" dirty="0"/>
              <a:t>nd</a:t>
            </a:r>
            <a:r>
              <a:rPr lang="en-US" sz="1400" dirty="0"/>
              <a:t> Tues.*).</a:t>
            </a:r>
          </a:p>
          <a:p>
            <a:pPr marL="285750" indent="-285750">
              <a:buFont typeface="Arial" panose="020B0604020202020204" pitchFamily="34" charset="0"/>
              <a:buChar char="•"/>
            </a:pPr>
            <a:r>
              <a:rPr lang="en-US" sz="1600" dirty="0"/>
              <a:t>Wrapping up discussions with WPAC and drafting staff proposal for our Board.</a:t>
            </a:r>
            <a:endParaRPr lang="en-US" dirty="0"/>
          </a:p>
        </p:txBody>
      </p:sp>
      <p:sp>
        <p:nvSpPr>
          <p:cNvPr id="12" name="Rectangle: Rounded Corners 11">
            <a:extLst>
              <a:ext uri="{FF2B5EF4-FFF2-40B4-BE49-F238E27FC236}">
                <a16:creationId xmlns:a16="http://schemas.microsoft.com/office/drawing/2014/main" id="{C42B6E8C-F6BD-6FBB-17AA-4768FD15E33A}"/>
              </a:ext>
            </a:extLst>
          </p:cNvPr>
          <p:cNvSpPr/>
          <p:nvPr/>
        </p:nvSpPr>
        <p:spPr>
          <a:xfrm>
            <a:off x="8234223" y="3784516"/>
            <a:ext cx="3060020" cy="21567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US" sz="2400" b="1" u="sng" dirty="0"/>
              <a:t>MAY</a:t>
            </a:r>
          </a:p>
          <a:p>
            <a:pPr marL="285750" indent="-285750">
              <a:buFont typeface="Arial" panose="020B0604020202020204" pitchFamily="34" charset="0"/>
              <a:buChar char="•"/>
            </a:pPr>
            <a:r>
              <a:rPr lang="en-US" sz="1600" dirty="0"/>
              <a:t>Close Public Hearing   </a:t>
            </a:r>
            <a:r>
              <a:rPr lang="en-US" sz="1400" dirty="0"/>
              <a:t>(On or before 1</a:t>
            </a:r>
            <a:r>
              <a:rPr lang="en-US" sz="1400" baseline="30000" dirty="0"/>
              <a:t>st</a:t>
            </a:r>
            <a:r>
              <a:rPr lang="en-US" sz="1400" dirty="0"/>
              <a:t> Tues.).</a:t>
            </a:r>
            <a:endParaRPr lang="en-US" sz="1600" dirty="0"/>
          </a:p>
          <a:p>
            <a:pPr marL="285750" indent="-285750">
              <a:buFont typeface="Arial" panose="020B0604020202020204" pitchFamily="34" charset="0"/>
              <a:buChar char="•"/>
            </a:pPr>
            <a:r>
              <a:rPr lang="en-US" sz="1600" dirty="0"/>
              <a:t>Board adopts RA</a:t>
            </a:r>
            <a:r>
              <a:rPr lang="en-US" sz="1400" dirty="0"/>
              <a:t>.             (On or before 2</a:t>
            </a:r>
            <a:r>
              <a:rPr lang="en-US" sz="1400" baseline="30000" dirty="0"/>
              <a:t>nd</a:t>
            </a:r>
            <a:r>
              <a:rPr lang="en-US" sz="1400" dirty="0"/>
              <a:t> Tues.).</a:t>
            </a:r>
            <a:endParaRPr lang="en-US" sz="1600" dirty="0"/>
          </a:p>
          <a:p>
            <a:pPr marL="285750" indent="-285750">
              <a:buFont typeface="Arial" panose="020B0604020202020204" pitchFamily="34" charset="0"/>
              <a:buChar char="•"/>
            </a:pPr>
            <a:r>
              <a:rPr lang="en-US" sz="1600" dirty="0"/>
              <a:t>Incorporate board decision into final ESR   </a:t>
            </a:r>
            <a:r>
              <a:rPr lang="en-US" sz="1400" dirty="0"/>
              <a:t>(generally posted in June).</a:t>
            </a:r>
            <a:endParaRPr lang="en-US" sz="1600" dirty="0"/>
          </a:p>
        </p:txBody>
      </p:sp>
      <p:sp>
        <p:nvSpPr>
          <p:cNvPr id="17" name="TextBox 16">
            <a:extLst>
              <a:ext uri="{FF2B5EF4-FFF2-40B4-BE49-F238E27FC236}">
                <a16:creationId xmlns:a16="http://schemas.microsoft.com/office/drawing/2014/main" id="{EEE8B9BC-0515-FB6E-108F-7013AB6247AB}"/>
              </a:ext>
            </a:extLst>
          </p:cNvPr>
          <p:cNvSpPr txBox="1"/>
          <p:nvPr/>
        </p:nvSpPr>
        <p:spPr>
          <a:xfrm>
            <a:off x="0" y="6207512"/>
            <a:ext cx="12192000" cy="646331"/>
          </a:xfrm>
          <a:prstGeom prst="rect">
            <a:avLst/>
          </a:prstGeom>
          <a:noFill/>
        </p:spPr>
        <p:txBody>
          <a:bodyPr wrap="square">
            <a:spAutoFit/>
          </a:bodyPr>
          <a:lstStyle/>
          <a:p>
            <a:r>
              <a:rPr lang="en-US" sz="1200" dirty="0"/>
              <a:t>* - Although dates specified in the Water Code refer to 'on or before' certain Tuesdays, Section 60043 "Alternative Day" states that "Whenever any act is required to be done or proceeding taken on or set for a particular day or day of the week in any month, the act may be done or proceeding set for and acted upon a day of the month otherwise specified for a regular meeting of the board."</a:t>
            </a:r>
          </a:p>
        </p:txBody>
      </p:sp>
      <p:sp>
        <p:nvSpPr>
          <p:cNvPr id="3" name="Slide Number Placeholder 2">
            <a:extLst>
              <a:ext uri="{FF2B5EF4-FFF2-40B4-BE49-F238E27FC236}">
                <a16:creationId xmlns:a16="http://schemas.microsoft.com/office/drawing/2014/main" id="{4590F5F6-1452-E34B-59D4-9D824BF1722C}"/>
              </a:ext>
            </a:extLst>
          </p:cNvPr>
          <p:cNvSpPr>
            <a:spLocks noGrp="1"/>
          </p:cNvSpPr>
          <p:nvPr>
            <p:ph type="sldNum" sz="quarter" idx="12"/>
          </p:nvPr>
        </p:nvSpPr>
        <p:spPr/>
        <p:txBody>
          <a:bodyPr/>
          <a:lstStyle/>
          <a:p>
            <a:fld id="{59F3FE0E-D48D-4B57-A36F-571381084BF0}" type="slidenum">
              <a:rPr lang="en-US" smtClean="0"/>
              <a:pPr/>
              <a:t>22</a:t>
            </a:fld>
            <a:endParaRPr lang="en-US" dirty="0"/>
          </a:p>
        </p:txBody>
      </p:sp>
    </p:spTree>
    <p:extLst>
      <p:ext uri="{BB962C8B-B14F-4D97-AF65-F5344CB8AC3E}">
        <p14:creationId xmlns:p14="http://schemas.microsoft.com/office/powerpoint/2010/main" val="334802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1" grpId="0" animBg="1"/>
      <p:bldP spid="12"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BA73C-387F-678F-ABDD-A46323A889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2190D4-9802-A4E8-4EA3-3370968FE8DE}"/>
              </a:ext>
            </a:extLst>
          </p:cNvPr>
          <p:cNvSpPr>
            <a:spLocks noGrp="1"/>
          </p:cNvSpPr>
          <p:nvPr>
            <p:ph type="title"/>
          </p:nvPr>
        </p:nvSpPr>
        <p:spPr/>
        <p:txBody>
          <a:bodyPr/>
          <a:lstStyle/>
          <a:p>
            <a:r>
              <a:rPr lang="en-US" dirty="0"/>
              <a:t>Key dates and actions associated with preparing ESR</a:t>
            </a:r>
          </a:p>
        </p:txBody>
      </p:sp>
      <p:pic>
        <p:nvPicPr>
          <p:cNvPr id="8" name="Picture 7" descr="Icon&#10;&#10;AI-generated content may be incorrect.">
            <a:extLst>
              <a:ext uri="{FF2B5EF4-FFF2-40B4-BE49-F238E27FC236}">
                <a16:creationId xmlns:a16="http://schemas.microsoft.com/office/drawing/2014/main" id="{2795DBDD-E966-E9FC-03FF-26ADEE8FCFC8}"/>
              </a:ext>
            </a:extLst>
          </p:cNvPr>
          <p:cNvPicPr>
            <a:picLocks noChangeAspect="1"/>
          </p:cNvPicPr>
          <p:nvPr/>
        </p:nvPicPr>
        <p:blipFill>
          <a:blip r:embed="rId3"/>
          <a:stretch>
            <a:fillRect/>
          </a:stretch>
        </p:blipFill>
        <p:spPr>
          <a:xfrm>
            <a:off x="652670" y="3680250"/>
            <a:ext cx="2734500" cy="3076028"/>
          </a:xfrm>
          <a:prstGeom prst="rect">
            <a:avLst/>
          </a:prstGeom>
        </p:spPr>
      </p:pic>
      <p:sp>
        <p:nvSpPr>
          <p:cNvPr id="9" name="Speech Bubble: Rectangle with Corners Rounded 8">
            <a:extLst>
              <a:ext uri="{FF2B5EF4-FFF2-40B4-BE49-F238E27FC236}">
                <a16:creationId xmlns:a16="http://schemas.microsoft.com/office/drawing/2014/main" id="{56FA0C40-23F5-E67E-EE46-32139EE281F7}"/>
              </a:ext>
            </a:extLst>
          </p:cNvPr>
          <p:cNvSpPr/>
          <p:nvPr/>
        </p:nvSpPr>
        <p:spPr>
          <a:xfrm>
            <a:off x="228600" y="1351721"/>
            <a:ext cx="3621156" cy="1921566"/>
          </a:xfrm>
          <a:prstGeom prst="wedgeRoundRectCallout">
            <a:avLst>
              <a:gd name="adj1" fmla="val 12816"/>
              <a:gd name="adj2" fmla="val 7475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Here’s the schedule for preparing the 2026 ESR…</a:t>
            </a:r>
          </a:p>
        </p:txBody>
      </p:sp>
      <p:pic>
        <p:nvPicPr>
          <p:cNvPr id="3" name="Picture 2">
            <a:extLst>
              <a:ext uri="{FF2B5EF4-FFF2-40B4-BE49-F238E27FC236}">
                <a16:creationId xmlns:a16="http://schemas.microsoft.com/office/drawing/2014/main" id="{EB900ACD-8CE2-A5C8-B0A1-BF7845B13E30}"/>
              </a:ext>
            </a:extLst>
          </p:cNvPr>
          <p:cNvPicPr>
            <a:picLocks noChangeAspect="1"/>
          </p:cNvPicPr>
          <p:nvPr/>
        </p:nvPicPr>
        <p:blipFill>
          <a:blip r:embed="rId4"/>
          <a:srcRect l="377" t="568" r="1280" b="1236"/>
          <a:stretch>
            <a:fillRect/>
          </a:stretch>
        </p:blipFill>
        <p:spPr>
          <a:xfrm>
            <a:off x="4856922" y="970183"/>
            <a:ext cx="6291470" cy="5286808"/>
          </a:xfrm>
          <a:prstGeom prst="rect">
            <a:avLst/>
          </a:prstGeom>
          <a:ln w="19050">
            <a:solidFill>
              <a:schemeClr val="tx1"/>
            </a:solidFill>
          </a:ln>
        </p:spPr>
      </p:pic>
      <p:sp>
        <p:nvSpPr>
          <p:cNvPr id="5" name="TextBox 4">
            <a:extLst>
              <a:ext uri="{FF2B5EF4-FFF2-40B4-BE49-F238E27FC236}">
                <a16:creationId xmlns:a16="http://schemas.microsoft.com/office/drawing/2014/main" id="{F2C1C076-A8E0-65BD-7706-CDD03DBC97F8}"/>
              </a:ext>
            </a:extLst>
          </p:cNvPr>
          <p:cNvSpPr txBox="1"/>
          <p:nvPr/>
        </p:nvSpPr>
        <p:spPr>
          <a:xfrm>
            <a:off x="4856922" y="6207512"/>
            <a:ext cx="6291470" cy="646331"/>
          </a:xfrm>
          <a:prstGeom prst="rect">
            <a:avLst/>
          </a:prstGeom>
          <a:noFill/>
        </p:spPr>
        <p:txBody>
          <a:bodyPr wrap="square">
            <a:spAutoFit/>
          </a:bodyPr>
          <a:lstStyle/>
          <a:p>
            <a:r>
              <a:rPr lang="en-US" sz="900" dirty="0"/>
              <a:t>* - Although dates specified in the Water Code refer to 'on or before' certain Tuesdays, Section 60043 "Alternative Day" states that "Whenever any act is required to be done or proceeding taken on or set for a particular day or day of the week in any month, the act may be done or proceeding set for and acted upon a day of the month otherwise specified for a regular meeting of the board."</a:t>
            </a:r>
          </a:p>
        </p:txBody>
      </p:sp>
      <p:sp>
        <p:nvSpPr>
          <p:cNvPr id="6" name="Slide Number Placeholder 5">
            <a:extLst>
              <a:ext uri="{FF2B5EF4-FFF2-40B4-BE49-F238E27FC236}">
                <a16:creationId xmlns:a16="http://schemas.microsoft.com/office/drawing/2014/main" id="{C07A650C-0084-578E-9470-2D9291367443}"/>
              </a:ext>
            </a:extLst>
          </p:cNvPr>
          <p:cNvSpPr>
            <a:spLocks noGrp="1"/>
          </p:cNvSpPr>
          <p:nvPr>
            <p:ph type="sldNum" sz="quarter" idx="12"/>
          </p:nvPr>
        </p:nvSpPr>
        <p:spPr/>
        <p:txBody>
          <a:bodyPr/>
          <a:lstStyle/>
          <a:p>
            <a:fld id="{59F3FE0E-D48D-4B57-A36F-571381084BF0}" type="slidenum">
              <a:rPr lang="en-US" smtClean="0"/>
              <a:pPr/>
              <a:t>23</a:t>
            </a:fld>
            <a:endParaRPr lang="en-US" dirty="0"/>
          </a:p>
        </p:txBody>
      </p:sp>
    </p:spTree>
    <p:extLst>
      <p:ext uri="{BB962C8B-B14F-4D97-AF65-F5344CB8AC3E}">
        <p14:creationId xmlns:p14="http://schemas.microsoft.com/office/powerpoint/2010/main" val="16513829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AD1CCF-ECCD-72D5-FFAB-BBEA30B731C7}"/>
              </a:ext>
            </a:extLst>
          </p:cNvPr>
          <p:cNvSpPr>
            <a:spLocks noGrp="1"/>
          </p:cNvSpPr>
          <p:nvPr>
            <p:ph type="body" sz="quarter" idx="14"/>
          </p:nvPr>
        </p:nvSpPr>
        <p:spPr>
          <a:xfrm>
            <a:off x="1519084" y="1265646"/>
            <a:ext cx="8922774" cy="2742332"/>
          </a:xfrm>
        </p:spPr>
        <p:txBody>
          <a:bodyPr anchor="ctr" anchorCtr="0"/>
          <a:lstStyle/>
          <a:p>
            <a:r>
              <a:rPr lang="en-US" sz="8800" dirty="0"/>
              <a:t>THANK YOU</a:t>
            </a:r>
          </a:p>
        </p:txBody>
      </p:sp>
    </p:spTree>
    <p:extLst>
      <p:ext uri="{BB962C8B-B14F-4D97-AF65-F5344CB8AC3E}">
        <p14:creationId xmlns:p14="http://schemas.microsoft.com/office/powerpoint/2010/main" val="986855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A6D90E-B34A-F7BF-951A-F72395CC365C}"/>
              </a:ext>
            </a:extLst>
          </p:cNvPr>
          <p:cNvSpPr>
            <a:spLocks noGrp="1"/>
          </p:cNvSpPr>
          <p:nvPr>
            <p:ph type="sldNum" sz="quarter" idx="22"/>
          </p:nvPr>
        </p:nvSpPr>
        <p:spPr>
          <a:xfrm>
            <a:off x="11811000" y="6654556"/>
            <a:ext cx="381000" cy="203444"/>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Avenir Next LT Pro" panose="020B05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F3FE0E-D48D-4B57-A36F-571381084BF0}" type="slidenum">
              <a:rPr lang="en-US" smtClean="0"/>
              <a:pPr/>
              <a:t>25</a:t>
            </a:fld>
            <a:endParaRPr lang="en-US"/>
          </a:p>
        </p:txBody>
      </p:sp>
      <p:sp>
        <p:nvSpPr>
          <p:cNvPr id="5" name="Text Placeholder 2">
            <a:extLst>
              <a:ext uri="{FF2B5EF4-FFF2-40B4-BE49-F238E27FC236}">
                <a16:creationId xmlns:a16="http://schemas.microsoft.com/office/drawing/2014/main" id="{96D55091-6277-6264-0528-2DA2BE6E4682}"/>
              </a:ext>
            </a:extLst>
          </p:cNvPr>
          <p:cNvSpPr txBox="1">
            <a:spLocks/>
          </p:cNvSpPr>
          <p:nvPr/>
        </p:nvSpPr>
        <p:spPr>
          <a:xfrm>
            <a:off x="2356701" y="2191545"/>
            <a:ext cx="7478598" cy="247491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Avenir Next LT Pro"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Avenir Next LT Pro"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Avenir Next LT Pro"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Avenir Next LT Pro"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Avenir Next LT Pro"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t>ESR Requirements Listed</a:t>
            </a:r>
          </a:p>
          <a:p>
            <a:pPr marL="0" indent="0" algn="ctr">
              <a:buNone/>
            </a:pPr>
            <a:r>
              <a:rPr lang="en-US" sz="4400" b="1" dirty="0"/>
              <a:t>in the Water Code</a:t>
            </a:r>
          </a:p>
        </p:txBody>
      </p:sp>
    </p:spTree>
    <p:extLst>
      <p:ext uri="{BB962C8B-B14F-4D97-AF65-F5344CB8AC3E}">
        <p14:creationId xmlns:p14="http://schemas.microsoft.com/office/powerpoint/2010/main" val="1615459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CDAA0-6F97-0BC6-DFCB-07FBE3A17301}"/>
              </a:ext>
            </a:extLst>
          </p:cNvPr>
          <p:cNvSpPr>
            <a:spLocks noGrp="1"/>
          </p:cNvSpPr>
          <p:nvPr>
            <p:ph type="title"/>
          </p:nvPr>
        </p:nvSpPr>
        <p:spPr/>
        <p:txBody>
          <a:bodyPr/>
          <a:lstStyle/>
          <a:p>
            <a:r>
              <a:rPr lang="en-US" dirty="0"/>
              <a:t>Water Code Requirements for Preparing ESR</a:t>
            </a:r>
          </a:p>
        </p:txBody>
      </p:sp>
      <p:sp>
        <p:nvSpPr>
          <p:cNvPr id="3" name="Text Placeholder 2">
            <a:extLst>
              <a:ext uri="{FF2B5EF4-FFF2-40B4-BE49-F238E27FC236}">
                <a16:creationId xmlns:a16="http://schemas.microsoft.com/office/drawing/2014/main" id="{73AC62F1-6E0A-7D51-2A5A-B458E0614398}"/>
              </a:ext>
            </a:extLst>
          </p:cNvPr>
          <p:cNvSpPr>
            <a:spLocks noGrp="1"/>
          </p:cNvSpPr>
          <p:nvPr>
            <p:ph type="body" sz="quarter" idx="19"/>
          </p:nvPr>
        </p:nvSpPr>
        <p:spPr>
          <a:xfrm>
            <a:off x="838200" y="923278"/>
            <a:ext cx="10515600" cy="5934721"/>
          </a:xfrm>
        </p:spPr>
        <p:txBody>
          <a:bodyPr>
            <a:normAutofit/>
          </a:bodyPr>
          <a:lstStyle/>
          <a:p>
            <a:pPr marL="0" indent="0" algn="l">
              <a:lnSpc>
                <a:spcPct val="100000"/>
              </a:lnSpc>
              <a:spcBef>
                <a:spcPts val="0"/>
              </a:spcBef>
              <a:buNone/>
            </a:pPr>
            <a:r>
              <a:rPr lang="en-US" sz="1600" b="0" i="0" dirty="0">
                <a:solidFill>
                  <a:srgbClr val="000000"/>
                </a:solidFill>
                <a:effectLst/>
                <a:latin typeface="+mn-lt"/>
              </a:rPr>
              <a:t>60300. Not later than the second Tuesday in February each year the board shall order an engineering survey and report to be made regarding the ground water supplies of the district. The same shall include, among all other information and data which the board may require, the following:</a:t>
            </a:r>
          </a:p>
          <a:p>
            <a:pPr marL="0" indent="0" algn="l">
              <a:lnSpc>
                <a:spcPct val="100000"/>
              </a:lnSpc>
              <a:spcBef>
                <a:spcPts val="0"/>
              </a:spcBef>
              <a:buNone/>
            </a:pPr>
            <a:r>
              <a:rPr lang="en-US" sz="1600" b="0" i="0" dirty="0">
                <a:solidFill>
                  <a:srgbClr val="000000"/>
                </a:solidFill>
                <a:effectLst/>
                <a:latin typeface="+mn-lt"/>
              </a:rPr>
              <a:t>(1) Records, data and other information for the consideration of the board in its determination of the annual overdraft;</a:t>
            </a:r>
          </a:p>
          <a:p>
            <a:pPr marL="0" indent="0" algn="l">
              <a:lnSpc>
                <a:spcPct val="100000"/>
              </a:lnSpc>
              <a:spcBef>
                <a:spcPts val="0"/>
              </a:spcBef>
              <a:buNone/>
            </a:pPr>
            <a:r>
              <a:rPr lang="en-US" sz="1600" b="0" i="0" dirty="0">
                <a:solidFill>
                  <a:srgbClr val="000000"/>
                </a:solidFill>
                <a:effectLst/>
                <a:latin typeface="+mn-lt"/>
              </a:rPr>
              <a:t>(2) Records, data and other information for the consideration of the board in its determination of the accumulated overdraft as of the last day of the preceding water year;</a:t>
            </a:r>
          </a:p>
          <a:p>
            <a:pPr marL="0" indent="0" algn="l">
              <a:lnSpc>
                <a:spcPct val="100000"/>
              </a:lnSpc>
              <a:spcBef>
                <a:spcPts val="0"/>
              </a:spcBef>
              <a:buNone/>
            </a:pPr>
            <a:r>
              <a:rPr lang="en-US" sz="1600" b="0" i="0" dirty="0">
                <a:solidFill>
                  <a:srgbClr val="000000"/>
                </a:solidFill>
                <a:effectLst/>
                <a:latin typeface="+mn-lt"/>
              </a:rPr>
              <a:t>(3) A report, with supporting data, as to the total production of ground water from the ground water supplies within the replenishment district during the preceding water year;</a:t>
            </a:r>
          </a:p>
          <a:p>
            <a:pPr marL="0" indent="0" algn="l">
              <a:lnSpc>
                <a:spcPct val="100000"/>
              </a:lnSpc>
              <a:spcBef>
                <a:spcPts val="0"/>
              </a:spcBef>
              <a:buNone/>
            </a:pPr>
            <a:r>
              <a:rPr lang="en-US" sz="1600" b="0" i="0" dirty="0">
                <a:solidFill>
                  <a:srgbClr val="000000"/>
                </a:solidFill>
                <a:effectLst/>
                <a:latin typeface="+mn-lt"/>
              </a:rPr>
              <a:t>(4) A report, with supporting data, as to the changes during the preceding water year in the pressure levels or piezometric heights of the ground water contained within pressure-level areas of the replenishment district, and as to the effects thereof upon the ground water supplies within such replenishment district;</a:t>
            </a:r>
          </a:p>
          <a:p>
            <a:pPr marL="0" indent="0" algn="l">
              <a:lnSpc>
                <a:spcPct val="100000"/>
              </a:lnSpc>
              <a:spcBef>
                <a:spcPts val="0"/>
              </a:spcBef>
              <a:buNone/>
            </a:pPr>
            <a:r>
              <a:rPr lang="en-US" sz="1600" b="0" i="0" dirty="0">
                <a:solidFill>
                  <a:srgbClr val="000000"/>
                </a:solidFill>
                <a:effectLst/>
                <a:latin typeface="+mn-lt"/>
              </a:rPr>
              <a:t>(5) An estimate of the annual overdraft for the current water year and for the ensuing water year;</a:t>
            </a:r>
          </a:p>
          <a:p>
            <a:pPr marL="0" indent="0" algn="l">
              <a:lnSpc>
                <a:spcPct val="100000"/>
              </a:lnSpc>
              <a:spcBef>
                <a:spcPts val="0"/>
              </a:spcBef>
              <a:buNone/>
            </a:pPr>
            <a:r>
              <a:rPr lang="en-US" sz="1600" b="0" i="0" dirty="0">
                <a:solidFill>
                  <a:srgbClr val="000000"/>
                </a:solidFill>
                <a:effectLst/>
                <a:latin typeface="+mn-lt"/>
              </a:rPr>
              <a:t>(6) An estimate of the accumulated overdraft as of the last day of the current water year;</a:t>
            </a:r>
          </a:p>
          <a:p>
            <a:pPr marL="0" indent="0" algn="l">
              <a:lnSpc>
                <a:spcPct val="100000"/>
              </a:lnSpc>
              <a:spcBef>
                <a:spcPts val="0"/>
              </a:spcBef>
              <a:buNone/>
            </a:pPr>
            <a:r>
              <a:rPr lang="en-US" sz="1600" b="0" i="0" dirty="0">
                <a:solidFill>
                  <a:srgbClr val="000000"/>
                </a:solidFill>
                <a:effectLst/>
                <a:latin typeface="+mn-lt"/>
              </a:rPr>
              <a:t>(7) An estimate of the total production of ground water from the ground water supplies within the replenishment district for the current water year and for the ensuing water year;</a:t>
            </a:r>
          </a:p>
          <a:p>
            <a:pPr marL="0" indent="0" algn="l">
              <a:lnSpc>
                <a:spcPct val="100000"/>
              </a:lnSpc>
              <a:spcBef>
                <a:spcPts val="0"/>
              </a:spcBef>
              <a:buNone/>
            </a:pPr>
            <a:r>
              <a:rPr lang="en-US" sz="1600" b="0" i="0" dirty="0">
                <a:solidFill>
                  <a:srgbClr val="000000"/>
                </a:solidFill>
                <a:effectLst/>
                <a:latin typeface="+mn-lt"/>
              </a:rPr>
              <a:t>(8) An estimate of the changes during the current water year in the pressure levels or piezometric heights of the ground water contained within pressure-level areas of the replenishment district, and of the effects thereof upon the ground water supplies within such replenishment district;</a:t>
            </a:r>
          </a:p>
          <a:p>
            <a:pPr marL="0" indent="0" algn="l">
              <a:lnSpc>
                <a:spcPct val="100000"/>
              </a:lnSpc>
              <a:spcBef>
                <a:spcPts val="0"/>
              </a:spcBef>
              <a:buNone/>
            </a:pPr>
            <a:r>
              <a:rPr lang="en-US" sz="1600" b="0" i="0" dirty="0">
                <a:solidFill>
                  <a:srgbClr val="000000"/>
                </a:solidFill>
                <a:effectLst/>
                <a:latin typeface="+mn-lt"/>
              </a:rPr>
              <a:t>(9) An estimate of the quantity, source, and cost of water available for replenishment of the ground water supplies during the ensuing water year under the provisions of Section 60315.</a:t>
            </a:r>
          </a:p>
        </p:txBody>
      </p:sp>
      <p:sp>
        <p:nvSpPr>
          <p:cNvPr id="4" name="Slide Number Placeholder 3">
            <a:extLst>
              <a:ext uri="{FF2B5EF4-FFF2-40B4-BE49-F238E27FC236}">
                <a16:creationId xmlns:a16="http://schemas.microsoft.com/office/drawing/2014/main" id="{D28A7FF1-01AA-64A4-9DEF-045E5394C2F5}"/>
              </a:ext>
            </a:extLst>
          </p:cNvPr>
          <p:cNvSpPr>
            <a:spLocks noGrp="1"/>
          </p:cNvSpPr>
          <p:nvPr>
            <p:ph type="sldNum" sz="quarter" idx="22"/>
          </p:nvPr>
        </p:nvSpPr>
        <p:spPr>
          <a:xfrm>
            <a:off x="11811000" y="6654556"/>
            <a:ext cx="381000" cy="203444"/>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Avenir Next LT Pro" panose="020B05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F3FE0E-D48D-4B57-A36F-571381084BF0}" type="slidenum">
              <a:rPr lang="en-US" smtClean="0"/>
              <a:pPr/>
              <a:t>26</a:t>
            </a:fld>
            <a:endParaRPr lang="en-US"/>
          </a:p>
        </p:txBody>
      </p:sp>
    </p:spTree>
    <p:extLst>
      <p:ext uri="{BB962C8B-B14F-4D97-AF65-F5344CB8AC3E}">
        <p14:creationId xmlns:p14="http://schemas.microsoft.com/office/powerpoint/2010/main" val="177168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896BE-0EAA-67D0-83C1-7673197D9709}"/>
              </a:ext>
            </a:extLst>
          </p:cNvPr>
          <p:cNvSpPr>
            <a:spLocks noGrp="1"/>
          </p:cNvSpPr>
          <p:nvPr>
            <p:ph type="title"/>
          </p:nvPr>
        </p:nvSpPr>
        <p:spPr/>
        <p:txBody>
          <a:bodyPr/>
          <a:lstStyle/>
          <a:p>
            <a:r>
              <a:rPr lang="en-US" dirty="0"/>
              <a:t>Water Code Requirements for Preparing ESR (Cont.)</a:t>
            </a:r>
          </a:p>
        </p:txBody>
      </p:sp>
      <p:sp>
        <p:nvSpPr>
          <p:cNvPr id="3" name="Text Placeholder 2">
            <a:extLst>
              <a:ext uri="{FF2B5EF4-FFF2-40B4-BE49-F238E27FC236}">
                <a16:creationId xmlns:a16="http://schemas.microsoft.com/office/drawing/2014/main" id="{E8F5AE38-A15E-6BF4-E094-D5BA82AF317B}"/>
              </a:ext>
            </a:extLst>
          </p:cNvPr>
          <p:cNvSpPr>
            <a:spLocks noGrp="1"/>
          </p:cNvSpPr>
          <p:nvPr>
            <p:ph type="body" sz="quarter" idx="19"/>
          </p:nvPr>
        </p:nvSpPr>
        <p:spPr>
          <a:xfrm>
            <a:off x="838200" y="914400"/>
            <a:ext cx="10515600" cy="5943599"/>
          </a:xfrm>
        </p:spPr>
        <p:txBody>
          <a:bodyPr>
            <a:normAutofit fontScale="32500" lnSpcReduction="20000"/>
          </a:bodyPr>
          <a:lstStyle/>
          <a:p>
            <a:pPr marL="0" indent="0" algn="l">
              <a:lnSpc>
                <a:spcPct val="120000"/>
              </a:lnSpc>
              <a:spcBef>
                <a:spcPts val="0"/>
              </a:spcBef>
              <a:buNone/>
            </a:pPr>
            <a:r>
              <a:rPr lang="en-US" sz="4800" b="0" i="0" dirty="0">
                <a:solidFill>
                  <a:srgbClr val="000000"/>
                </a:solidFill>
                <a:effectLst/>
                <a:latin typeface="+mn-lt"/>
              </a:rPr>
              <a:t>60315. Upon completing the hearing, but no later than the second Tuesday in May, the board shall, by resolution, find all of the following:</a:t>
            </a:r>
          </a:p>
          <a:p>
            <a:pPr marL="0" indent="0" algn="l">
              <a:lnSpc>
                <a:spcPct val="120000"/>
              </a:lnSpc>
              <a:spcBef>
                <a:spcPts val="0"/>
              </a:spcBef>
              <a:buNone/>
            </a:pPr>
            <a:r>
              <a:rPr lang="en-US" sz="4800" b="0" i="0" dirty="0">
                <a:solidFill>
                  <a:srgbClr val="000000"/>
                </a:solidFill>
                <a:effectLst/>
                <a:latin typeface="+mn-lt"/>
              </a:rPr>
              <a:t>(a) The annual overdraft for the preceding water year.</a:t>
            </a:r>
          </a:p>
          <a:p>
            <a:pPr marL="0" indent="0" algn="l">
              <a:lnSpc>
                <a:spcPct val="120000"/>
              </a:lnSpc>
              <a:spcBef>
                <a:spcPts val="0"/>
              </a:spcBef>
              <a:buNone/>
            </a:pPr>
            <a:r>
              <a:rPr lang="en-US" sz="4800" b="0" i="0" dirty="0">
                <a:solidFill>
                  <a:srgbClr val="000000"/>
                </a:solidFill>
                <a:effectLst/>
                <a:latin typeface="+mn-lt"/>
              </a:rPr>
              <a:t>(b) The estimated annual overdraft for the current water year.</a:t>
            </a:r>
          </a:p>
          <a:p>
            <a:pPr marL="0" indent="0" algn="l">
              <a:lnSpc>
                <a:spcPct val="120000"/>
              </a:lnSpc>
              <a:spcBef>
                <a:spcPts val="0"/>
              </a:spcBef>
              <a:buNone/>
            </a:pPr>
            <a:r>
              <a:rPr lang="en-US" sz="4800" b="0" i="0" dirty="0">
                <a:solidFill>
                  <a:srgbClr val="000000"/>
                </a:solidFill>
                <a:effectLst/>
                <a:latin typeface="+mn-lt"/>
              </a:rPr>
              <a:t>(c) The estimated annual overdraft for the ensuing water year.</a:t>
            </a:r>
          </a:p>
          <a:p>
            <a:pPr marL="0" indent="0" algn="l">
              <a:lnSpc>
                <a:spcPct val="120000"/>
              </a:lnSpc>
              <a:spcBef>
                <a:spcPts val="0"/>
              </a:spcBef>
              <a:buNone/>
            </a:pPr>
            <a:r>
              <a:rPr lang="en-US" sz="4800" b="0" i="0" dirty="0">
                <a:solidFill>
                  <a:srgbClr val="000000"/>
                </a:solidFill>
                <a:effectLst/>
                <a:latin typeface="+mn-lt"/>
              </a:rPr>
              <a:t>(d) The accumulated overdraft as of the last day of the preceding water year.</a:t>
            </a:r>
          </a:p>
          <a:p>
            <a:pPr marL="0" indent="0" algn="l">
              <a:lnSpc>
                <a:spcPct val="120000"/>
              </a:lnSpc>
              <a:spcBef>
                <a:spcPts val="0"/>
              </a:spcBef>
              <a:buNone/>
            </a:pPr>
            <a:r>
              <a:rPr lang="en-US" sz="4800" b="0" i="0" dirty="0">
                <a:solidFill>
                  <a:srgbClr val="000000"/>
                </a:solidFill>
                <a:effectLst/>
                <a:latin typeface="+mn-lt"/>
              </a:rPr>
              <a:t>(e) The estimated accumulated overdraft as of the last day of the current water year.</a:t>
            </a:r>
          </a:p>
          <a:p>
            <a:pPr marL="0" indent="0" algn="l">
              <a:lnSpc>
                <a:spcPct val="120000"/>
              </a:lnSpc>
              <a:spcBef>
                <a:spcPts val="0"/>
              </a:spcBef>
              <a:buNone/>
            </a:pPr>
            <a:r>
              <a:rPr lang="en-US" sz="4800" b="0" i="0" dirty="0">
                <a:solidFill>
                  <a:srgbClr val="000000"/>
                </a:solidFill>
                <a:effectLst/>
                <a:latin typeface="+mn-lt"/>
              </a:rPr>
              <a:t>(f) The total production of groundwater from the groundwater supplies within the district during the preceding water year.</a:t>
            </a:r>
          </a:p>
          <a:p>
            <a:pPr marL="0" indent="0" algn="l">
              <a:lnSpc>
                <a:spcPct val="120000"/>
              </a:lnSpc>
              <a:spcBef>
                <a:spcPts val="0"/>
              </a:spcBef>
              <a:buNone/>
            </a:pPr>
            <a:r>
              <a:rPr lang="en-US" sz="4800" b="0" i="0" dirty="0">
                <a:solidFill>
                  <a:srgbClr val="000000"/>
                </a:solidFill>
                <a:effectLst/>
                <a:latin typeface="+mn-lt"/>
              </a:rPr>
              <a:t>(g) The estimated total production of groundwater from the groundwater supplies within the district for the current water year.</a:t>
            </a:r>
          </a:p>
          <a:p>
            <a:pPr marL="0" indent="0" algn="l">
              <a:lnSpc>
                <a:spcPct val="120000"/>
              </a:lnSpc>
              <a:spcBef>
                <a:spcPts val="0"/>
              </a:spcBef>
              <a:buNone/>
            </a:pPr>
            <a:r>
              <a:rPr lang="en-US" sz="4800" b="0" i="0" dirty="0">
                <a:solidFill>
                  <a:srgbClr val="000000"/>
                </a:solidFill>
                <a:effectLst/>
                <a:latin typeface="+mn-lt"/>
              </a:rPr>
              <a:t>(h) The estimated total production of groundwater from the groundwater supplies within the district for the ensuing water year.</a:t>
            </a:r>
          </a:p>
          <a:p>
            <a:pPr marL="0" indent="0" algn="l">
              <a:lnSpc>
                <a:spcPct val="120000"/>
              </a:lnSpc>
              <a:spcBef>
                <a:spcPts val="0"/>
              </a:spcBef>
              <a:buNone/>
            </a:pPr>
            <a:r>
              <a:rPr lang="en-US" sz="4800" b="0" i="0" dirty="0">
                <a:solidFill>
                  <a:srgbClr val="000000"/>
                </a:solidFill>
                <a:effectLst/>
                <a:latin typeface="+mn-lt"/>
              </a:rPr>
              <a:t>(i) The changes during the preceding water year in the pressure levels or piezometric heights of the groundwater contained within pressure-level areas of the district, and the effects thereof upon the groundwater supplies within the district.</a:t>
            </a:r>
          </a:p>
          <a:p>
            <a:pPr marL="0" indent="0" algn="l">
              <a:lnSpc>
                <a:spcPct val="120000"/>
              </a:lnSpc>
              <a:spcBef>
                <a:spcPts val="0"/>
              </a:spcBef>
              <a:buNone/>
            </a:pPr>
            <a:r>
              <a:rPr lang="en-US" sz="4800" b="0" i="0" dirty="0">
                <a:solidFill>
                  <a:srgbClr val="000000"/>
                </a:solidFill>
                <a:effectLst/>
                <a:latin typeface="+mn-lt"/>
              </a:rPr>
              <a:t>(j) The estimated changes during the current water year in the pressure levels or piezometric heights of the groundwater contained within pressure-level areas of the district, and the estimated effects thereof upon the groundwater supplies within the district.</a:t>
            </a:r>
          </a:p>
          <a:p>
            <a:pPr marL="0" indent="0" algn="l">
              <a:lnSpc>
                <a:spcPct val="120000"/>
              </a:lnSpc>
              <a:spcBef>
                <a:spcPts val="0"/>
              </a:spcBef>
              <a:buNone/>
            </a:pPr>
            <a:r>
              <a:rPr lang="en-US" sz="4800" b="0" i="0" dirty="0">
                <a:solidFill>
                  <a:srgbClr val="000000"/>
                </a:solidFill>
                <a:effectLst/>
                <a:latin typeface="+mn-lt"/>
              </a:rPr>
              <a:t>(k) The quantity of water that should be purchased for the replenishment of the groundwater supplies of the district during the ensuing water year.</a:t>
            </a:r>
          </a:p>
          <a:p>
            <a:pPr marL="0" indent="0" algn="l">
              <a:lnSpc>
                <a:spcPct val="120000"/>
              </a:lnSpc>
              <a:spcBef>
                <a:spcPts val="0"/>
              </a:spcBef>
              <a:buNone/>
            </a:pPr>
            <a:r>
              <a:rPr lang="en-US" sz="4800" b="0" i="0" dirty="0">
                <a:solidFill>
                  <a:srgbClr val="000000"/>
                </a:solidFill>
                <a:effectLst/>
                <a:latin typeface="+mn-lt"/>
              </a:rPr>
              <a:t>(l) The source and estimated cost of water available for the replenishment.</a:t>
            </a:r>
          </a:p>
        </p:txBody>
      </p:sp>
      <p:sp>
        <p:nvSpPr>
          <p:cNvPr id="4" name="Slide Number Placeholder 3">
            <a:extLst>
              <a:ext uri="{FF2B5EF4-FFF2-40B4-BE49-F238E27FC236}">
                <a16:creationId xmlns:a16="http://schemas.microsoft.com/office/drawing/2014/main" id="{7D0463FA-C0C8-B8E8-2926-199E3590D8BA}"/>
              </a:ext>
            </a:extLst>
          </p:cNvPr>
          <p:cNvSpPr>
            <a:spLocks noGrp="1"/>
          </p:cNvSpPr>
          <p:nvPr>
            <p:ph type="sldNum" sz="quarter" idx="22"/>
          </p:nvPr>
        </p:nvSpPr>
        <p:spPr>
          <a:xfrm>
            <a:off x="11811000" y="6654556"/>
            <a:ext cx="381000" cy="203444"/>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Avenir Next LT Pro" panose="020B05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F3FE0E-D48D-4B57-A36F-571381084BF0}" type="slidenum">
              <a:rPr lang="en-US" smtClean="0"/>
              <a:pPr/>
              <a:t>27</a:t>
            </a:fld>
            <a:endParaRPr lang="en-US"/>
          </a:p>
        </p:txBody>
      </p:sp>
    </p:spTree>
    <p:extLst>
      <p:ext uri="{BB962C8B-B14F-4D97-AF65-F5344CB8AC3E}">
        <p14:creationId xmlns:p14="http://schemas.microsoft.com/office/powerpoint/2010/main" val="38226648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896BE-0EAA-67D0-83C1-7673197D9709}"/>
              </a:ext>
            </a:extLst>
          </p:cNvPr>
          <p:cNvSpPr>
            <a:spLocks noGrp="1"/>
          </p:cNvSpPr>
          <p:nvPr>
            <p:ph type="title"/>
          </p:nvPr>
        </p:nvSpPr>
        <p:spPr/>
        <p:txBody>
          <a:bodyPr/>
          <a:lstStyle/>
          <a:p>
            <a:r>
              <a:rPr lang="en-US" dirty="0"/>
              <a:t>Water Code Requirements for Preparing ESR (Cont.)</a:t>
            </a:r>
          </a:p>
        </p:txBody>
      </p:sp>
      <p:sp>
        <p:nvSpPr>
          <p:cNvPr id="3" name="Text Placeholder 2">
            <a:extLst>
              <a:ext uri="{FF2B5EF4-FFF2-40B4-BE49-F238E27FC236}">
                <a16:creationId xmlns:a16="http://schemas.microsoft.com/office/drawing/2014/main" id="{E8F5AE38-A15E-6BF4-E094-D5BA82AF317B}"/>
              </a:ext>
            </a:extLst>
          </p:cNvPr>
          <p:cNvSpPr>
            <a:spLocks noGrp="1"/>
          </p:cNvSpPr>
          <p:nvPr>
            <p:ph type="body" sz="quarter" idx="19"/>
          </p:nvPr>
        </p:nvSpPr>
        <p:spPr>
          <a:xfrm>
            <a:off x="838200" y="914400"/>
            <a:ext cx="10515600" cy="5943599"/>
          </a:xfrm>
        </p:spPr>
        <p:txBody>
          <a:bodyPr>
            <a:normAutofit fontScale="32500" lnSpcReduction="20000"/>
          </a:bodyPr>
          <a:lstStyle/>
          <a:p>
            <a:pPr marL="0" indent="0" algn="l">
              <a:lnSpc>
                <a:spcPct val="120000"/>
              </a:lnSpc>
              <a:spcBef>
                <a:spcPts val="0"/>
              </a:spcBef>
              <a:buNone/>
            </a:pPr>
            <a:r>
              <a:rPr lang="en-US" sz="4800" b="0" i="0" dirty="0">
                <a:solidFill>
                  <a:srgbClr val="000000"/>
                </a:solidFill>
                <a:effectLst/>
                <a:latin typeface="+mn-lt"/>
              </a:rPr>
              <a:t>(m) The estimated costs of replenishing the groundwater supplies with the water so purchased.</a:t>
            </a:r>
          </a:p>
          <a:p>
            <a:pPr marL="0" indent="0" algn="l">
              <a:lnSpc>
                <a:spcPct val="120000"/>
              </a:lnSpc>
              <a:spcBef>
                <a:spcPts val="0"/>
              </a:spcBef>
              <a:buNone/>
            </a:pPr>
            <a:r>
              <a:rPr lang="en-US" sz="4800" b="0" i="0" dirty="0">
                <a:solidFill>
                  <a:srgbClr val="000000"/>
                </a:solidFill>
                <a:effectLst/>
                <a:latin typeface="+mn-lt"/>
              </a:rPr>
              <a:t>(n) The estimated costs of purchasing, in water years succeeding the ensuing water year, that portion of the quantity of water which should be purchased for the replenishment of the groundwater supplies of the district during the ensuing water year, but which is estimated to be unavailable for purchase during the ensuing water year; estimated costs shall be based on the estimated price of water for replenishment purposes during the ensuing water year.</a:t>
            </a:r>
          </a:p>
          <a:p>
            <a:pPr marL="0" indent="0" algn="l">
              <a:lnSpc>
                <a:spcPct val="120000"/>
              </a:lnSpc>
              <a:spcBef>
                <a:spcPts val="0"/>
              </a:spcBef>
              <a:buNone/>
            </a:pPr>
            <a:r>
              <a:rPr lang="en-US" sz="4800" b="0" i="0" dirty="0">
                <a:solidFill>
                  <a:srgbClr val="000000"/>
                </a:solidFill>
                <a:effectLst/>
                <a:latin typeface="+mn-lt"/>
              </a:rPr>
              <a:t>(o) The estimated rate of the replenishment assessment required to be levied upon the production of groundwater from the groundwater supplies within the district during the ensuing fiscal year for the purposes of accomplishing the replenishment and providing a reserve fund to purchase in future years, when available, that portion of the quantity of water which should be purchased for the replenishment of the groundwater supplies of the district during the ensuing water year, but which is estimated to be unavailable for purchase during that ensuing water year.</a:t>
            </a:r>
          </a:p>
          <a:p>
            <a:pPr marL="0" indent="0" algn="l">
              <a:lnSpc>
                <a:spcPct val="120000"/>
              </a:lnSpc>
              <a:spcBef>
                <a:spcPts val="0"/>
              </a:spcBef>
              <a:buNone/>
            </a:pPr>
            <a:r>
              <a:rPr lang="en-US" sz="4800" b="0" i="0" dirty="0">
                <a:solidFill>
                  <a:srgbClr val="000000"/>
                </a:solidFill>
                <a:effectLst/>
                <a:latin typeface="+mn-lt"/>
              </a:rPr>
              <a:t>(p) Whether any contaminants should be removed from groundwater supplies during the ensuing fiscal year, and whether any other actions under Section 60224 should be undertaken during the ensuing fiscal year, the estimated costs thereof, and the estimated additional rate of replenishment assessment required to be levied upon the production of groundwater from the groundwater supplies within the district during the ensuing fiscal year for those purposes.</a:t>
            </a:r>
          </a:p>
          <a:p>
            <a:pPr marL="0" indent="0" algn="l">
              <a:lnSpc>
                <a:spcPct val="120000"/>
              </a:lnSpc>
              <a:spcBef>
                <a:spcPts val="0"/>
              </a:spcBef>
              <a:buNone/>
            </a:pPr>
            <a:r>
              <a:rPr lang="en-US" sz="4800" b="0" i="0" dirty="0">
                <a:solidFill>
                  <a:srgbClr val="000000"/>
                </a:solidFill>
                <a:effectLst/>
                <a:latin typeface="+mn-lt"/>
              </a:rPr>
              <a:t>(q) Whether any program for removal of contaminants or other actions under Section 60224 should be a multiyear program or is a continuation of a previously authorized multiyear program.</a:t>
            </a:r>
          </a:p>
        </p:txBody>
      </p:sp>
      <p:sp>
        <p:nvSpPr>
          <p:cNvPr id="4" name="Slide Number Placeholder 3">
            <a:extLst>
              <a:ext uri="{FF2B5EF4-FFF2-40B4-BE49-F238E27FC236}">
                <a16:creationId xmlns:a16="http://schemas.microsoft.com/office/drawing/2014/main" id="{7D0463FA-C0C8-B8E8-2926-199E3590D8BA}"/>
              </a:ext>
            </a:extLst>
          </p:cNvPr>
          <p:cNvSpPr>
            <a:spLocks noGrp="1"/>
          </p:cNvSpPr>
          <p:nvPr>
            <p:ph type="sldNum" sz="quarter" idx="22"/>
          </p:nvPr>
        </p:nvSpPr>
        <p:spPr>
          <a:xfrm>
            <a:off x="11811000" y="6654556"/>
            <a:ext cx="381000" cy="203444"/>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Avenir Next LT Pro" panose="020B05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F3FE0E-D48D-4B57-A36F-571381084BF0}" type="slidenum">
              <a:rPr lang="en-US" smtClean="0"/>
              <a:pPr/>
              <a:t>28</a:t>
            </a:fld>
            <a:endParaRPr lang="en-US"/>
          </a:p>
        </p:txBody>
      </p:sp>
    </p:spTree>
    <p:extLst>
      <p:ext uri="{BB962C8B-B14F-4D97-AF65-F5344CB8AC3E}">
        <p14:creationId xmlns:p14="http://schemas.microsoft.com/office/powerpoint/2010/main" val="2738744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B2D1C-352B-FD2B-BD3A-78206E8B45EA}"/>
              </a:ext>
            </a:extLst>
          </p:cNvPr>
          <p:cNvSpPr>
            <a:spLocks noGrp="1"/>
          </p:cNvSpPr>
          <p:nvPr>
            <p:ph type="title"/>
          </p:nvPr>
        </p:nvSpPr>
        <p:spPr/>
        <p:txBody>
          <a:bodyPr/>
          <a:lstStyle/>
          <a:p>
            <a:r>
              <a:rPr lang="en-US" dirty="0"/>
              <a:t>Why do we prepare the ESR?</a:t>
            </a:r>
          </a:p>
        </p:txBody>
      </p:sp>
      <p:sp>
        <p:nvSpPr>
          <p:cNvPr id="3" name="Text Placeholder 2">
            <a:extLst>
              <a:ext uri="{FF2B5EF4-FFF2-40B4-BE49-F238E27FC236}">
                <a16:creationId xmlns:a16="http://schemas.microsoft.com/office/drawing/2014/main" id="{F3D2B8FB-DE60-703A-1579-2B2B13624A05}"/>
              </a:ext>
            </a:extLst>
          </p:cNvPr>
          <p:cNvSpPr>
            <a:spLocks noGrp="1"/>
          </p:cNvSpPr>
          <p:nvPr>
            <p:ph type="body" sz="quarter" idx="19"/>
          </p:nvPr>
        </p:nvSpPr>
        <p:spPr>
          <a:xfrm>
            <a:off x="838200" y="1292225"/>
            <a:ext cx="10515600" cy="5299644"/>
          </a:xfrm>
        </p:spPr>
        <p:txBody>
          <a:bodyPr>
            <a:normAutofit/>
          </a:bodyPr>
          <a:lstStyle/>
          <a:p>
            <a:r>
              <a:rPr lang="en-US" sz="2400" dirty="0"/>
              <a:t>Prepared annually per California Water Code (§60300 &amp; </a:t>
            </a:r>
            <a:r>
              <a:rPr lang="en-US" sz="2400"/>
              <a:t>§60350)</a:t>
            </a:r>
            <a:endParaRPr lang="en-US" sz="2400" dirty="0"/>
          </a:p>
          <a:p>
            <a:r>
              <a:rPr lang="en-US" sz="2400" dirty="0"/>
              <a:t>Documents the actuals for Previous Year, provides an estimate for Current Year, and a projection for Ensuing Year.</a:t>
            </a:r>
          </a:p>
          <a:p>
            <a:r>
              <a:rPr lang="en-US" sz="2400" dirty="0"/>
              <a:t>Establishes quantity of water needed to balance basin pumping and for decades has been based on long-term averages, modeled by the USGS.</a:t>
            </a:r>
          </a:p>
          <a:p>
            <a:r>
              <a:rPr lang="en-US" sz="2400" dirty="0"/>
              <a:t>This approach results in less variability in the replenishment assessment (avoids spiking) and allows for a more predictable, steady increase to cover the consistent rising cost of purchasing water (WTR).</a:t>
            </a:r>
          </a:p>
          <a:p>
            <a:endParaRPr lang="en-US" sz="2400" dirty="0"/>
          </a:p>
        </p:txBody>
      </p:sp>
      <p:sp>
        <p:nvSpPr>
          <p:cNvPr id="5" name="Slide Number Placeholder 4">
            <a:extLst>
              <a:ext uri="{FF2B5EF4-FFF2-40B4-BE49-F238E27FC236}">
                <a16:creationId xmlns:a16="http://schemas.microsoft.com/office/drawing/2014/main" id="{70334B5F-AD80-3D6B-687C-027647296532}"/>
              </a:ext>
            </a:extLst>
          </p:cNvPr>
          <p:cNvSpPr>
            <a:spLocks noGrp="1"/>
          </p:cNvSpPr>
          <p:nvPr>
            <p:ph type="sldNum" sz="quarter" idx="12"/>
          </p:nvPr>
        </p:nvSpPr>
        <p:spPr/>
        <p:txBody>
          <a:bodyPr/>
          <a:lstStyle/>
          <a:p>
            <a:fld id="{59F3FE0E-D48D-4B57-A36F-571381084BF0}" type="slidenum">
              <a:rPr lang="en-US" smtClean="0"/>
              <a:pPr/>
              <a:t>3</a:t>
            </a:fld>
            <a:endParaRPr lang="en-US" dirty="0"/>
          </a:p>
        </p:txBody>
      </p:sp>
    </p:spTree>
    <p:extLst>
      <p:ext uri="{BB962C8B-B14F-4D97-AF65-F5344CB8AC3E}">
        <p14:creationId xmlns:p14="http://schemas.microsoft.com/office/powerpoint/2010/main" val="2452359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8F72C-D9D6-FA0F-04BA-1737B89177CE}"/>
              </a:ext>
            </a:extLst>
          </p:cNvPr>
          <p:cNvSpPr>
            <a:spLocks noGrp="1"/>
          </p:cNvSpPr>
          <p:nvPr>
            <p:ph type="title"/>
          </p:nvPr>
        </p:nvSpPr>
        <p:spPr/>
        <p:txBody>
          <a:bodyPr/>
          <a:lstStyle/>
          <a:p>
            <a:r>
              <a:rPr lang="en-US" dirty="0"/>
              <a:t>Five key steps when preparing the ESR</a:t>
            </a:r>
          </a:p>
        </p:txBody>
      </p:sp>
      <p:sp>
        <p:nvSpPr>
          <p:cNvPr id="5" name="Slide Number Placeholder 4">
            <a:extLst>
              <a:ext uri="{FF2B5EF4-FFF2-40B4-BE49-F238E27FC236}">
                <a16:creationId xmlns:a16="http://schemas.microsoft.com/office/drawing/2014/main" id="{C874D079-1443-2D9A-DAA5-5C98465A457E}"/>
              </a:ext>
            </a:extLst>
          </p:cNvPr>
          <p:cNvSpPr>
            <a:spLocks noGrp="1"/>
          </p:cNvSpPr>
          <p:nvPr>
            <p:ph type="sldNum" sz="quarter" idx="12"/>
          </p:nvPr>
        </p:nvSpPr>
        <p:spPr/>
        <p:txBody>
          <a:bodyPr/>
          <a:lstStyle/>
          <a:p>
            <a:fld id="{59F3FE0E-D48D-4B57-A36F-571381084BF0}" type="slidenum">
              <a:rPr lang="en-US" smtClean="0"/>
              <a:pPr/>
              <a:t>4</a:t>
            </a:fld>
            <a:endParaRPr lang="en-US" dirty="0"/>
          </a:p>
        </p:txBody>
      </p:sp>
      <p:sp>
        <p:nvSpPr>
          <p:cNvPr id="8" name="Freeform: Shape 7">
            <a:extLst>
              <a:ext uri="{FF2B5EF4-FFF2-40B4-BE49-F238E27FC236}">
                <a16:creationId xmlns:a16="http://schemas.microsoft.com/office/drawing/2014/main" id="{35E868E3-111B-1114-9669-9E711D0CFE09}"/>
              </a:ext>
            </a:extLst>
          </p:cNvPr>
          <p:cNvSpPr/>
          <p:nvPr/>
        </p:nvSpPr>
        <p:spPr>
          <a:xfrm>
            <a:off x="123825" y="1931527"/>
            <a:ext cx="2314543" cy="4305300"/>
          </a:xfrm>
          <a:custGeom>
            <a:avLst/>
            <a:gdLst>
              <a:gd name="csX0" fmla="*/ 0 w 2314543"/>
              <a:gd name="csY0" fmla="*/ 231454 h 4305300"/>
              <a:gd name="csX1" fmla="*/ 231454 w 2314543"/>
              <a:gd name="csY1" fmla="*/ 0 h 4305300"/>
              <a:gd name="csX2" fmla="*/ 2083089 w 2314543"/>
              <a:gd name="csY2" fmla="*/ 0 h 4305300"/>
              <a:gd name="csX3" fmla="*/ 2314543 w 2314543"/>
              <a:gd name="csY3" fmla="*/ 231454 h 4305300"/>
              <a:gd name="csX4" fmla="*/ 2314543 w 2314543"/>
              <a:gd name="csY4" fmla="*/ 4073846 h 4305300"/>
              <a:gd name="csX5" fmla="*/ 2083089 w 2314543"/>
              <a:gd name="csY5" fmla="*/ 4305300 h 4305300"/>
              <a:gd name="csX6" fmla="*/ 231454 w 2314543"/>
              <a:gd name="csY6" fmla="*/ 4305300 h 4305300"/>
              <a:gd name="csX7" fmla="*/ 0 w 2314543"/>
              <a:gd name="csY7" fmla="*/ 4073846 h 4305300"/>
              <a:gd name="csX8" fmla="*/ 0 w 2314543"/>
              <a:gd name="csY8" fmla="*/ 231454 h 43053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314543" h="4305300">
                <a:moveTo>
                  <a:pt x="0" y="231454"/>
                </a:moveTo>
                <a:cubicBezTo>
                  <a:pt x="0" y="103625"/>
                  <a:pt x="103625" y="0"/>
                  <a:pt x="231454" y="0"/>
                </a:cubicBezTo>
                <a:lnTo>
                  <a:pt x="2083089" y="0"/>
                </a:lnTo>
                <a:cubicBezTo>
                  <a:pt x="2210918" y="0"/>
                  <a:pt x="2314543" y="103625"/>
                  <a:pt x="2314543" y="231454"/>
                </a:cubicBezTo>
                <a:lnTo>
                  <a:pt x="2314543" y="4073846"/>
                </a:lnTo>
                <a:cubicBezTo>
                  <a:pt x="2314543" y="4201675"/>
                  <a:pt x="2210918" y="4305300"/>
                  <a:pt x="2083089" y="4305300"/>
                </a:cubicBezTo>
                <a:lnTo>
                  <a:pt x="231454" y="4305300"/>
                </a:lnTo>
                <a:cubicBezTo>
                  <a:pt x="103625" y="4305300"/>
                  <a:pt x="0" y="4201675"/>
                  <a:pt x="0" y="4073846"/>
                </a:cubicBezTo>
                <a:lnTo>
                  <a:pt x="0" y="23145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6464" tIns="1878584" rIns="156464" bIns="1017524" numCol="1" spcCol="1270" anchor="ctr" anchorCtr="0">
            <a:noAutofit/>
          </a:bodyPr>
          <a:lstStyle/>
          <a:p>
            <a:pPr marL="0" lvl="0" indent="0" algn="ctr" defTabSz="977900">
              <a:lnSpc>
                <a:spcPct val="90000"/>
              </a:lnSpc>
              <a:spcBef>
                <a:spcPct val="0"/>
              </a:spcBef>
              <a:spcAft>
                <a:spcPct val="35000"/>
              </a:spcAft>
              <a:buNone/>
            </a:pPr>
            <a:endParaRPr lang="en-US" sz="2200" b="1" u="sng" kern="1200" dirty="0"/>
          </a:p>
          <a:p>
            <a:pPr marL="0" lvl="0" indent="0" algn="ctr" defTabSz="977900">
              <a:lnSpc>
                <a:spcPct val="90000"/>
              </a:lnSpc>
              <a:spcBef>
                <a:spcPct val="0"/>
              </a:spcBef>
              <a:spcAft>
                <a:spcPct val="35000"/>
              </a:spcAft>
              <a:buNone/>
            </a:pPr>
            <a:endParaRPr lang="en-US" sz="2200" b="1" u="sng" kern="1200" dirty="0"/>
          </a:p>
          <a:p>
            <a:pPr marL="0" lvl="0" indent="0" algn="ctr" defTabSz="977900">
              <a:lnSpc>
                <a:spcPct val="90000"/>
              </a:lnSpc>
              <a:spcBef>
                <a:spcPct val="0"/>
              </a:spcBef>
              <a:spcAft>
                <a:spcPct val="35000"/>
              </a:spcAft>
              <a:buNone/>
            </a:pPr>
            <a:r>
              <a:rPr lang="en-US" sz="2400" b="1" u="sng" kern="1200" dirty="0"/>
              <a:t>Step 1</a:t>
            </a:r>
          </a:p>
          <a:p>
            <a:pPr marL="0" lvl="0" indent="0" algn="ctr" defTabSz="977900">
              <a:lnSpc>
                <a:spcPct val="90000"/>
              </a:lnSpc>
              <a:spcBef>
                <a:spcPct val="0"/>
              </a:spcBef>
              <a:spcAft>
                <a:spcPct val="35000"/>
              </a:spcAft>
              <a:buNone/>
            </a:pPr>
            <a:r>
              <a:rPr lang="en-US" sz="2000" kern="1200" dirty="0"/>
              <a:t>Evaluate      Rainfall Data</a:t>
            </a:r>
          </a:p>
        </p:txBody>
      </p:sp>
      <p:sp>
        <p:nvSpPr>
          <p:cNvPr id="10" name="Oval 9">
            <a:extLst>
              <a:ext uri="{FF2B5EF4-FFF2-40B4-BE49-F238E27FC236}">
                <a16:creationId xmlns:a16="http://schemas.microsoft.com/office/drawing/2014/main" id="{B12FB114-D49F-3641-D58B-820A24E4A7AE}"/>
              </a:ext>
            </a:extLst>
          </p:cNvPr>
          <p:cNvSpPr/>
          <p:nvPr/>
        </p:nvSpPr>
        <p:spPr>
          <a:xfrm>
            <a:off x="564264" y="2189845"/>
            <a:ext cx="1433664" cy="1433664"/>
          </a:xfrm>
          <a:prstGeom prst="ellipse">
            <a:avLst/>
          </a:prstGeom>
          <a:blipFill dpi="0" rotWithShape="1">
            <a:blip r:embed="rId3"/>
            <a:srcRect/>
            <a:stretch>
              <a:fillRect l="-26200" t="-800" r="-26200" b="-389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11" name="Freeform: Shape 10">
            <a:extLst>
              <a:ext uri="{FF2B5EF4-FFF2-40B4-BE49-F238E27FC236}">
                <a16:creationId xmlns:a16="http://schemas.microsoft.com/office/drawing/2014/main" id="{CCFBAC05-491E-A670-5FAE-98210C8C92B0}"/>
              </a:ext>
            </a:extLst>
          </p:cNvPr>
          <p:cNvSpPr/>
          <p:nvPr/>
        </p:nvSpPr>
        <p:spPr>
          <a:xfrm>
            <a:off x="2507804" y="1931527"/>
            <a:ext cx="2314543" cy="4305300"/>
          </a:xfrm>
          <a:custGeom>
            <a:avLst/>
            <a:gdLst>
              <a:gd name="csX0" fmla="*/ 0 w 2314543"/>
              <a:gd name="csY0" fmla="*/ 231454 h 4305300"/>
              <a:gd name="csX1" fmla="*/ 231454 w 2314543"/>
              <a:gd name="csY1" fmla="*/ 0 h 4305300"/>
              <a:gd name="csX2" fmla="*/ 2083089 w 2314543"/>
              <a:gd name="csY2" fmla="*/ 0 h 4305300"/>
              <a:gd name="csX3" fmla="*/ 2314543 w 2314543"/>
              <a:gd name="csY3" fmla="*/ 231454 h 4305300"/>
              <a:gd name="csX4" fmla="*/ 2314543 w 2314543"/>
              <a:gd name="csY4" fmla="*/ 4073846 h 4305300"/>
              <a:gd name="csX5" fmla="*/ 2083089 w 2314543"/>
              <a:gd name="csY5" fmla="*/ 4305300 h 4305300"/>
              <a:gd name="csX6" fmla="*/ 231454 w 2314543"/>
              <a:gd name="csY6" fmla="*/ 4305300 h 4305300"/>
              <a:gd name="csX7" fmla="*/ 0 w 2314543"/>
              <a:gd name="csY7" fmla="*/ 4073846 h 4305300"/>
              <a:gd name="csX8" fmla="*/ 0 w 2314543"/>
              <a:gd name="csY8" fmla="*/ 231454 h 43053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314543" h="4305300">
                <a:moveTo>
                  <a:pt x="0" y="231454"/>
                </a:moveTo>
                <a:cubicBezTo>
                  <a:pt x="0" y="103625"/>
                  <a:pt x="103625" y="0"/>
                  <a:pt x="231454" y="0"/>
                </a:cubicBezTo>
                <a:lnTo>
                  <a:pt x="2083089" y="0"/>
                </a:lnTo>
                <a:cubicBezTo>
                  <a:pt x="2210918" y="0"/>
                  <a:pt x="2314543" y="103625"/>
                  <a:pt x="2314543" y="231454"/>
                </a:cubicBezTo>
                <a:lnTo>
                  <a:pt x="2314543" y="4073846"/>
                </a:lnTo>
                <a:cubicBezTo>
                  <a:pt x="2314543" y="4201675"/>
                  <a:pt x="2210918" y="4305300"/>
                  <a:pt x="2083089" y="4305300"/>
                </a:cubicBezTo>
                <a:lnTo>
                  <a:pt x="231454" y="4305300"/>
                </a:lnTo>
                <a:cubicBezTo>
                  <a:pt x="103625" y="4305300"/>
                  <a:pt x="0" y="4201675"/>
                  <a:pt x="0" y="4073846"/>
                </a:cubicBezTo>
                <a:lnTo>
                  <a:pt x="0" y="23145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6464" tIns="1878584" rIns="156464" bIns="1017524" numCol="1" spcCol="1270" anchor="ctr" anchorCtr="0">
            <a:noAutofit/>
          </a:bodyPr>
          <a:lstStyle/>
          <a:p>
            <a:pPr marL="0" lvl="0" indent="0" algn="ctr" defTabSz="977900">
              <a:lnSpc>
                <a:spcPct val="90000"/>
              </a:lnSpc>
              <a:spcBef>
                <a:spcPct val="0"/>
              </a:spcBef>
              <a:spcAft>
                <a:spcPct val="35000"/>
              </a:spcAft>
              <a:buNone/>
            </a:pPr>
            <a:endParaRPr lang="en-US" sz="2200" b="1" u="sng" kern="1200" dirty="0"/>
          </a:p>
          <a:p>
            <a:pPr marL="0" lvl="0" indent="0" algn="ctr" defTabSz="977900">
              <a:lnSpc>
                <a:spcPct val="90000"/>
              </a:lnSpc>
              <a:spcBef>
                <a:spcPct val="0"/>
              </a:spcBef>
              <a:spcAft>
                <a:spcPct val="35000"/>
              </a:spcAft>
              <a:buNone/>
            </a:pPr>
            <a:endParaRPr lang="en-US" sz="2200" b="1" u="sng" kern="1200" dirty="0"/>
          </a:p>
          <a:p>
            <a:pPr marL="0" lvl="0" indent="0" algn="ctr" defTabSz="977900">
              <a:lnSpc>
                <a:spcPct val="90000"/>
              </a:lnSpc>
              <a:spcBef>
                <a:spcPct val="0"/>
              </a:spcBef>
              <a:spcAft>
                <a:spcPct val="35000"/>
              </a:spcAft>
              <a:buNone/>
            </a:pPr>
            <a:r>
              <a:rPr lang="en-US" sz="2400" b="1" u="sng" kern="1200" dirty="0"/>
              <a:t>Step 2</a:t>
            </a:r>
          </a:p>
          <a:p>
            <a:pPr marL="0" lvl="0" indent="0" algn="ctr" defTabSz="977900">
              <a:lnSpc>
                <a:spcPct val="90000"/>
              </a:lnSpc>
              <a:spcBef>
                <a:spcPct val="0"/>
              </a:spcBef>
              <a:spcAft>
                <a:spcPct val="35000"/>
              </a:spcAft>
              <a:buNone/>
            </a:pPr>
            <a:r>
              <a:rPr lang="en-US" sz="2000" kern="1200" dirty="0"/>
              <a:t>Estimate Production</a:t>
            </a:r>
          </a:p>
        </p:txBody>
      </p:sp>
      <p:sp>
        <p:nvSpPr>
          <p:cNvPr id="12" name="Oval 11">
            <a:extLst>
              <a:ext uri="{FF2B5EF4-FFF2-40B4-BE49-F238E27FC236}">
                <a16:creationId xmlns:a16="http://schemas.microsoft.com/office/drawing/2014/main" id="{4BD05D69-B64D-8790-0DCA-69F2853709E0}"/>
              </a:ext>
            </a:extLst>
          </p:cNvPr>
          <p:cNvSpPr/>
          <p:nvPr/>
        </p:nvSpPr>
        <p:spPr>
          <a:xfrm>
            <a:off x="2948243" y="2189845"/>
            <a:ext cx="1433664" cy="1433664"/>
          </a:xfrm>
          <a:prstGeom prst="ellipse">
            <a:avLst/>
          </a:prstGeom>
          <a:blipFill dpi="0" rotWithShape="1">
            <a:blip r:embed="rId4"/>
            <a:srcRect/>
            <a:stretch>
              <a:fillRect l="-38900" t="-799" r="-38900" b="-13501"/>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13" name="Freeform: Shape 12">
            <a:extLst>
              <a:ext uri="{FF2B5EF4-FFF2-40B4-BE49-F238E27FC236}">
                <a16:creationId xmlns:a16="http://schemas.microsoft.com/office/drawing/2014/main" id="{1A8878D7-F98D-2A5E-40CB-FF9C8274AC8E}"/>
              </a:ext>
            </a:extLst>
          </p:cNvPr>
          <p:cNvSpPr/>
          <p:nvPr/>
        </p:nvSpPr>
        <p:spPr>
          <a:xfrm>
            <a:off x="4891784" y="1931527"/>
            <a:ext cx="2314543" cy="4305300"/>
          </a:xfrm>
          <a:custGeom>
            <a:avLst/>
            <a:gdLst>
              <a:gd name="csX0" fmla="*/ 0 w 2314543"/>
              <a:gd name="csY0" fmla="*/ 231454 h 4305300"/>
              <a:gd name="csX1" fmla="*/ 231454 w 2314543"/>
              <a:gd name="csY1" fmla="*/ 0 h 4305300"/>
              <a:gd name="csX2" fmla="*/ 2083089 w 2314543"/>
              <a:gd name="csY2" fmla="*/ 0 h 4305300"/>
              <a:gd name="csX3" fmla="*/ 2314543 w 2314543"/>
              <a:gd name="csY3" fmla="*/ 231454 h 4305300"/>
              <a:gd name="csX4" fmla="*/ 2314543 w 2314543"/>
              <a:gd name="csY4" fmla="*/ 4073846 h 4305300"/>
              <a:gd name="csX5" fmla="*/ 2083089 w 2314543"/>
              <a:gd name="csY5" fmla="*/ 4305300 h 4305300"/>
              <a:gd name="csX6" fmla="*/ 231454 w 2314543"/>
              <a:gd name="csY6" fmla="*/ 4305300 h 4305300"/>
              <a:gd name="csX7" fmla="*/ 0 w 2314543"/>
              <a:gd name="csY7" fmla="*/ 4073846 h 4305300"/>
              <a:gd name="csX8" fmla="*/ 0 w 2314543"/>
              <a:gd name="csY8" fmla="*/ 231454 h 43053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314543" h="4305300">
                <a:moveTo>
                  <a:pt x="0" y="231454"/>
                </a:moveTo>
                <a:cubicBezTo>
                  <a:pt x="0" y="103625"/>
                  <a:pt x="103625" y="0"/>
                  <a:pt x="231454" y="0"/>
                </a:cubicBezTo>
                <a:lnTo>
                  <a:pt x="2083089" y="0"/>
                </a:lnTo>
                <a:cubicBezTo>
                  <a:pt x="2210918" y="0"/>
                  <a:pt x="2314543" y="103625"/>
                  <a:pt x="2314543" y="231454"/>
                </a:cubicBezTo>
                <a:lnTo>
                  <a:pt x="2314543" y="4073846"/>
                </a:lnTo>
                <a:cubicBezTo>
                  <a:pt x="2314543" y="4201675"/>
                  <a:pt x="2210918" y="4305300"/>
                  <a:pt x="2083089" y="4305300"/>
                </a:cubicBezTo>
                <a:lnTo>
                  <a:pt x="231454" y="4305300"/>
                </a:lnTo>
                <a:cubicBezTo>
                  <a:pt x="103625" y="4305300"/>
                  <a:pt x="0" y="4201675"/>
                  <a:pt x="0" y="4073846"/>
                </a:cubicBezTo>
                <a:lnTo>
                  <a:pt x="0" y="23145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6464" tIns="1878584" rIns="156464" bIns="1017524" numCol="1" spcCol="1270" anchor="ctr" anchorCtr="0">
            <a:noAutofit/>
          </a:bodyPr>
          <a:lstStyle/>
          <a:p>
            <a:pPr marL="0" lvl="0" indent="0" algn="ctr" defTabSz="977900">
              <a:lnSpc>
                <a:spcPct val="90000"/>
              </a:lnSpc>
              <a:spcBef>
                <a:spcPct val="0"/>
              </a:spcBef>
              <a:spcAft>
                <a:spcPct val="35000"/>
              </a:spcAft>
              <a:buNone/>
            </a:pPr>
            <a:endParaRPr lang="en-US" sz="2200" b="1" u="sng" kern="1200" dirty="0"/>
          </a:p>
          <a:p>
            <a:pPr marL="0" lvl="0" indent="0" algn="ctr" defTabSz="977900">
              <a:lnSpc>
                <a:spcPct val="90000"/>
              </a:lnSpc>
              <a:spcBef>
                <a:spcPct val="0"/>
              </a:spcBef>
              <a:spcAft>
                <a:spcPct val="35000"/>
              </a:spcAft>
              <a:buNone/>
            </a:pPr>
            <a:endParaRPr lang="en-US" sz="2200" b="1" u="sng" dirty="0"/>
          </a:p>
          <a:p>
            <a:pPr marL="0" lvl="0" indent="0" algn="ctr" defTabSz="977900">
              <a:lnSpc>
                <a:spcPct val="90000"/>
              </a:lnSpc>
              <a:spcBef>
                <a:spcPct val="0"/>
              </a:spcBef>
              <a:spcAft>
                <a:spcPct val="35000"/>
              </a:spcAft>
              <a:buNone/>
            </a:pPr>
            <a:r>
              <a:rPr lang="en-US" sz="2400" b="1" u="sng" kern="1200" dirty="0"/>
              <a:t>Step 3</a:t>
            </a:r>
          </a:p>
          <a:p>
            <a:pPr marL="0" lvl="0" indent="0" algn="ctr" defTabSz="977900">
              <a:lnSpc>
                <a:spcPct val="90000"/>
              </a:lnSpc>
              <a:spcBef>
                <a:spcPct val="0"/>
              </a:spcBef>
              <a:spcAft>
                <a:spcPct val="35000"/>
              </a:spcAft>
              <a:buNone/>
            </a:pPr>
            <a:r>
              <a:rPr lang="en-US" sz="2000" kern="1200" dirty="0"/>
              <a:t>Estimate Replenishment</a:t>
            </a:r>
          </a:p>
        </p:txBody>
      </p:sp>
      <p:sp>
        <p:nvSpPr>
          <p:cNvPr id="14" name="Oval 13">
            <a:extLst>
              <a:ext uri="{FF2B5EF4-FFF2-40B4-BE49-F238E27FC236}">
                <a16:creationId xmlns:a16="http://schemas.microsoft.com/office/drawing/2014/main" id="{62331AE7-D524-041F-BF6A-95B3C2B1D330}"/>
              </a:ext>
            </a:extLst>
          </p:cNvPr>
          <p:cNvSpPr/>
          <p:nvPr/>
        </p:nvSpPr>
        <p:spPr>
          <a:xfrm>
            <a:off x="5332223" y="2189845"/>
            <a:ext cx="1433664" cy="1433664"/>
          </a:xfrm>
          <a:prstGeom prst="ellipse">
            <a:avLst/>
          </a:prstGeom>
          <a:blipFill dpi="0" rotWithShape="1">
            <a:blip r:embed="rId5"/>
            <a:srcRect/>
            <a:stretch>
              <a:fillRect l="-48424" t="-799" r="-48424" b="-13501"/>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15" name="Freeform: Shape 14">
            <a:extLst>
              <a:ext uri="{FF2B5EF4-FFF2-40B4-BE49-F238E27FC236}">
                <a16:creationId xmlns:a16="http://schemas.microsoft.com/office/drawing/2014/main" id="{E4E12A8F-C9D5-9B3B-B838-A5D1A20D6DC5}"/>
              </a:ext>
            </a:extLst>
          </p:cNvPr>
          <p:cNvSpPr/>
          <p:nvPr/>
        </p:nvSpPr>
        <p:spPr>
          <a:xfrm>
            <a:off x="7275763" y="1931527"/>
            <a:ext cx="2314543" cy="4305300"/>
          </a:xfrm>
          <a:custGeom>
            <a:avLst/>
            <a:gdLst>
              <a:gd name="csX0" fmla="*/ 0 w 2314543"/>
              <a:gd name="csY0" fmla="*/ 231454 h 4305300"/>
              <a:gd name="csX1" fmla="*/ 231454 w 2314543"/>
              <a:gd name="csY1" fmla="*/ 0 h 4305300"/>
              <a:gd name="csX2" fmla="*/ 2083089 w 2314543"/>
              <a:gd name="csY2" fmla="*/ 0 h 4305300"/>
              <a:gd name="csX3" fmla="*/ 2314543 w 2314543"/>
              <a:gd name="csY3" fmla="*/ 231454 h 4305300"/>
              <a:gd name="csX4" fmla="*/ 2314543 w 2314543"/>
              <a:gd name="csY4" fmla="*/ 4073846 h 4305300"/>
              <a:gd name="csX5" fmla="*/ 2083089 w 2314543"/>
              <a:gd name="csY5" fmla="*/ 4305300 h 4305300"/>
              <a:gd name="csX6" fmla="*/ 231454 w 2314543"/>
              <a:gd name="csY6" fmla="*/ 4305300 h 4305300"/>
              <a:gd name="csX7" fmla="*/ 0 w 2314543"/>
              <a:gd name="csY7" fmla="*/ 4073846 h 4305300"/>
              <a:gd name="csX8" fmla="*/ 0 w 2314543"/>
              <a:gd name="csY8" fmla="*/ 231454 h 43053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314543" h="4305300">
                <a:moveTo>
                  <a:pt x="0" y="231454"/>
                </a:moveTo>
                <a:cubicBezTo>
                  <a:pt x="0" y="103625"/>
                  <a:pt x="103625" y="0"/>
                  <a:pt x="231454" y="0"/>
                </a:cubicBezTo>
                <a:lnTo>
                  <a:pt x="2083089" y="0"/>
                </a:lnTo>
                <a:cubicBezTo>
                  <a:pt x="2210918" y="0"/>
                  <a:pt x="2314543" y="103625"/>
                  <a:pt x="2314543" y="231454"/>
                </a:cubicBezTo>
                <a:lnTo>
                  <a:pt x="2314543" y="4073846"/>
                </a:lnTo>
                <a:cubicBezTo>
                  <a:pt x="2314543" y="4201675"/>
                  <a:pt x="2210918" y="4305300"/>
                  <a:pt x="2083089" y="4305300"/>
                </a:cubicBezTo>
                <a:lnTo>
                  <a:pt x="231454" y="4305300"/>
                </a:lnTo>
                <a:cubicBezTo>
                  <a:pt x="103625" y="4305300"/>
                  <a:pt x="0" y="4201675"/>
                  <a:pt x="0" y="4073846"/>
                </a:cubicBezTo>
                <a:lnTo>
                  <a:pt x="0" y="23145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6464" tIns="1878584" rIns="156464" bIns="1017524" numCol="1" spcCol="1270" anchor="ctr" anchorCtr="0">
            <a:noAutofit/>
          </a:bodyPr>
          <a:lstStyle/>
          <a:p>
            <a:pPr marL="0" lvl="0" indent="0" algn="ctr" defTabSz="977900">
              <a:lnSpc>
                <a:spcPct val="90000"/>
              </a:lnSpc>
              <a:spcBef>
                <a:spcPct val="0"/>
              </a:spcBef>
              <a:spcAft>
                <a:spcPct val="35000"/>
              </a:spcAft>
              <a:buNone/>
            </a:pPr>
            <a:endParaRPr lang="en-US" sz="2200" b="1" u="sng" kern="1200" dirty="0"/>
          </a:p>
          <a:p>
            <a:pPr marL="0" lvl="0" indent="0" algn="ctr" defTabSz="977900">
              <a:lnSpc>
                <a:spcPct val="90000"/>
              </a:lnSpc>
              <a:spcBef>
                <a:spcPct val="0"/>
              </a:spcBef>
              <a:spcAft>
                <a:spcPct val="35000"/>
              </a:spcAft>
              <a:buNone/>
            </a:pPr>
            <a:endParaRPr lang="en-US" sz="2200" b="1" u="sng" dirty="0"/>
          </a:p>
          <a:p>
            <a:pPr marL="0" lvl="0" indent="0" algn="ctr" defTabSz="977900">
              <a:lnSpc>
                <a:spcPct val="90000"/>
              </a:lnSpc>
              <a:spcBef>
                <a:spcPct val="0"/>
              </a:spcBef>
              <a:spcAft>
                <a:spcPct val="35000"/>
              </a:spcAft>
              <a:buNone/>
            </a:pPr>
            <a:r>
              <a:rPr lang="en-US" sz="2400" b="1" u="sng" kern="1200" dirty="0"/>
              <a:t>Step 4</a:t>
            </a:r>
          </a:p>
          <a:p>
            <a:pPr marL="0" lvl="0" indent="0" algn="ctr" defTabSz="977900">
              <a:lnSpc>
                <a:spcPct val="90000"/>
              </a:lnSpc>
              <a:spcBef>
                <a:spcPct val="0"/>
              </a:spcBef>
              <a:spcAft>
                <a:spcPct val="35000"/>
              </a:spcAft>
              <a:buNone/>
            </a:pPr>
            <a:r>
              <a:rPr lang="en-US" sz="2200" kern="1200" dirty="0"/>
              <a:t>Accumulated Overdraft</a:t>
            </a:r>
          </a:p>
        </p:txBody>
      </p:sp>
      <p:sp>
        <p:nvSpPr>
          <p:cNvPr id="16" name="Oval 15">
            <a:extLst>
              <a:ext uri="{FF2B5EF4-FFF2-40B4-BE49-F238E27FC236}">
                <a16:creationId xmlns:a16="http://schemas.microsoft.com/office/drawing/2014/main" id="{DFEA3963-728C-DFB8-3F67-D2D7F72AB446}"/>
              </a:ext>
            </a:extLst>
          </p:cNvPr>
          <p:cNvSpPr/>
          <p:nvPr/>
        </p:nvSpPr>
        <p:spPr>
          <a:xfrm>
            <a:off x="7716203" y="2189845"/>
            <a:ext cx="1433664" cy="1433664"/>
          </a:xfrm>
          <a:prstGeom prst="ellipse">
            <a:avLst/>
          </a:prstGeom>
          <a:blipFill dpi="0" rotWithShape="1">
            <a:blip r:embed="rId6">
              <a:extLst>
                <a:ext uri="{96DAC541-7B7A-43D3-8B79-37D633B846F1}">
                  <asvg:svgBlip xmlns:asvg="http://schemas.microsoft.com/office/drawing/2016/SVG/main" r:embed="rId7"/>
                </a:ext>
              </a:extLst>
            </a:blip>
            <a:srcRect/>
            <a:stretch>
              <a:fillRect l="-10324" t="-13499" r="-10324" b="-26201"/>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17" name="Freeform: Shape 16">
            <a:extLst>
              <a:ext uri="{FF2B5EF4-FFF2-40B4-BE49-F238E27FC236}">
                <a16:creationId xmlns:a16="http://schemas.microsoft.com/office/drawing/2014/main" id="{531EC60B-367D-A9F9-E03F-CCA726FB402F}"/>
              </a:ext>
            </a:extLst>
          </p:cNvPr>
          <p:cNvSpPr/>
          <p:nvPr/>
        </p:nvSpPr>
        <p:spPr>
          <a:xfrm>
            <a:off x="9659743" y="1931527"/>
            <a:ext cx="2314543" cy="4305300"/>
          </a:xfrm>
          <a:custGeom>
            <a:avLst/>
            <a:gdLst>
              <a:gd name="csX0" fmla="*/ 0 w 2314543"/>
              <a:gd name="csY0" fmla="*/ 231454 h 4305300"/>
              <a:gd name="csX1" fmla="*/ 231454 w 2314543"/>
              <a:gd name="csY1" fmla="*/ 0 h 4305300"/>
              <a:gd name="csX2" fmla="*/ 2083089 w 2314543"/>
              <a:gd name="csY2" fmla="*/ 0 h 4305300"/>
              <a:gd name="csX3" fmla="*/ 2314543 w 2314543"/>
              <a:gd name="csY3" fmla="*/ 231454 h 4305300"/>
              <a:gd name="csX4" fmla="*/ 2314543 w 2314543"/>
              <a:gd name="csY4" fmla="*/ 4073846 h 4305300"/>
              <a:gd name="csX5" fmla="*/ 2083089 w 2314543"/>
              <a:gd name="csY5" fmla="*/ 4305300 h 4305300"/>
              <a:gd name="csX6" fmla="*/ 231454 w 2314543"/>
              <a:gd name="csY6" fmla="*/ 4305300 h 4305300"/>
              <a:gd name="csX7" fmla="*/ 0 w 2314543"/>
              <a:gd name="csY7" fmla="*/ 4073846 h 4305300"/>
              <a:gd name="csX8" fmla="*/ 0 w 2314543"/>
              <a:gd name="csY8" fmla="*/ 231454 h 43053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314543" h="4305300">
                <a:moveTo>
                  <a:pt x="0" y="231454"/>
                </a:moveTo>
                <a:cubicBezTo>
                  <a:pt x="0" y="103625"/>
                  <a:pt x="103625" y="0"/>
                  <a:pt x="231454" y="0"/>
                </a:cubicBezTo>
                <a:lnTo>
                  <a:pt x="2083089" y="0"/>
                </a:lnTo>
                <a:cubicBezTo>
                  <a:pt x="2210918" y="0"/>
                  <a:pt x="2314543" y="103625"/>
                  <a:pt x="2314543" y="231454"/>
                </a:cubicBezTo>
                <a:lnTo>
                  <a:pt x="2314543" y="4073846"/>
                </a:lnTo>
                <a:cubicBezTo>
                  <a:pt x="2314543" y="4201675"/>
                  <a:pt x="2210918" y="4305300"/>
                  <a:pt x="2083089" y="4305300"/>
                </a:cubicBezTo>
                <a:lnTo>
                  <a:pt x="231454" y="4305300"/>
                </a:lnTo>
                <a:cubicBezTo>
                  <a:pt x="103625" y="4305300"/>
                  <a:pt x="0" y="4201675"/>
                  <a:pt x="0" y="4073846"/>
                </a:cubicBezTo>
                <a:lnTo>
                  <a:pt x="0" y="23145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6464" tIns="1878584" rIns="156464" bIns="1017524" numCol="1" spcCol="1270" anchor="ctr" anchorCtr="0">
            <a:noAutofit/>
          </a:bodyPr>
          <a:lstStyle/>
          <a:p>
            <a:pPr marL="0" lvl="0" indent="0" algn="ctr" defTabSz="977900">
              <a:lnSpc>
                <a:spcPct val="90000"/>
              </a:lnSpc>
              <a:spcBef>
                <a:spcPct val="0"/>
              </a:spcBef>
              <a:spcAft>
                <a:spcPct val="35000"/>
              </a:spcAft>
              <a:buNone/>
            </a:pPr>
            <a:endParaRPr lang="en-US" sz="2200" b="1" u="sng" kern="1200" dirty="0"/>
          </a:p>
          <a:p>
            <a:pPr marL="0" lvl="0" indent="0" algn="ctr" defTabSz="977900">
              <a:lnSpc>
                <a:spcPct val="90000"/>
              </a:lnSpc>
              <a:spcBef>
                <a:spcPct val="0"/>
              </a:spcBef>
              <a:spcAft>
                <a:spcPct val="35000"/>
              </a:spcAft>
              <a:buNone/>
            </a:pPr>
            <a:endParaRPr lang="en-US" sz="2200" b="1" u="sng" dirty="0"/>
          </a:p>
          <a:p>
            <a:pPr marL="0" lvl="0" indent="0" algn="ctr" defTabSz="977900">
              <a:lnSpc>
                <a:spcPct val="90000"/>
              </a:lnSpc>
              <a:spcBef>
                <a:spcPct val="0"/>
              </a:spcBef>
              <a:spcAft>
                <a:spcPct val="35000"/>
              </a:spcAft>
              <a:buNone/>
            </a:pPr>
            <a:r>
              <a:rPr lang="en-US" sz="2400" b="1" u="sng" kern="1200" dirty="0"/>
              <a:t>Step 5</a:t>
            </a:r>
          </a:p>
          <a:p>
            <a:pPr marL="0" lvl="0" indent="0" algn="ctr" defTabSz="977900">
              <a:lnSpc>
                <a:spcPct val="90000"/>
              </a:lnSpc>
              <a:spcBef>
                <a:spcPct val="0"/>
              </a:spcBef>
              <a:spcAft>
                <a:spcPct val="35000"/>
              </a:spcAft>
              <a:buNone/>
            </a:pPr>
            <a:r>
              <a:rPr lang="en-US" sz="2200" kern="1200" dirty="0"/>
              <a:t>Replenishment Cost Estimate</a:t>
            </a:r>
          </a:p>
        </p:txBody>
      </p:sp>
      <p:sp>
        <p:nvSpPr>
          <p:cNvPr id="18" name="Oval 17" descr="Dollar with solid fill">
            <a:extLst>
              <a:ext uri="{FF2B5EF4-FFF2-40B4-BE49-F238E27FC236}">
                <a16:creationId xmlns:a16="http://schemas.microsoft.com/office/drawing/2014/main" id="{07A45637-A53E-BCBE-7FED-16AB2614820B}"/>
              </a:ext>
            </a:extLst>
          </p:cNvPr>
          <p:cNvSpPr/>
          <p:nvPr/>
        </p:nvSpPr>
        <p:spPr>
          <a:xfrm>
            <a:off x="10100182" y="2189845"/>
            <a:ext cx="1433664" cy="1433664"/>
          </a:xfrm>
          <a:prstGeom prst="ellipse">
            <a:avLst/>
          </a:prstGeom>
          <a:blipFill dpi="0" rotWithShape="1">
            <a:blip r:embed="rId8">
              <a:extLst>
                <a:ext uri="{96DAC541-7B7A-43D3-8B79-37D633B846F1}">
                  <asvg:svgBlip xmlns:asvg="http://schemas.microsoft.com/office/drawing/2016/SVG/main" r:embed="rId9"/>
                </a:ext>
              </a:extLst>
            </a:blip>
            <a:srcRect/>
            <a:stretch>
              <a:fillRect l="8725" t="15075" r="8725" b="15075"/>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3" name="Oval 2">
            <a:extLst>
              <a:ext uri="{FF2B5EF4-FFF2-40B4-BE49-F238E27FC236}">
                <a16:creationId xmlns:a16="http://schemas.microsoft.com/office/drawing/2014/main" id="{E15BFCA7-C10D-FD8E-CA5A-E410CB93DA53}"/>
              </a:ext>
            </a:extLst>
          </p:cNvPr>
          <p:cNvSpPr/>
          <p:nvPr/>
        </p:nvSpPr>
        <p:spPr>
          <a:xfrm>
            <a:off x="10095808" y="2179174"/>
            <a:ext cx="1463040" cy="1463040"/>
          </a:xfrm>
          <a:prstGeom prst="ellipse">
            <a:avLst/>
          </a:prstGeom>
          <a:solidFill>
            <a:schemeClr val="accent3">
              <a:lumMod val="20000"/>
              <a:lumOff val="80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3600" b="1" dirty="0">
                <a:solidFill>
                  <a:schemeClr val="bg2">
                    <a:lumMod val="50000"/>
                  </a:schemeClr>
                </a:solidFill>
              </a:rPr>
              <a:t>$$$</a:t>
            </a:r>
          </a:p>
        </p:txBody>
      </p:sp>
      <p:grpSp>
        <p:nvGrpSpPr>
          <p:cNvPr id="24" name="Group 23">
            <a:extLst>
              <a:ext uri="{FF2B5EF4-FFF2-40B4-BE49-F238E27FC236}">
                <a16:creationId xmlns:a16="http://schemas.microsoft.com/office/drawing/2014/main" id="{D04446F9-DE71-9E8B-DDD8-6F7F8AB6A56D}"/>
              </a:ext>
            </a:extLst>
          </p:cNvPr>
          <p:cNvGrpSpPr/>
          <p:nvPr/>
        </p:nvGrpSpPr>
        <p:grpSpPr>
          <a:xfrm>
            <a:off x="1281866" y="1104173"/>
            <a:ext cx="4814135" cy="729712"/>
            <a:chOff x="1281866" y="1104173"/>
            <a:chExt cx="4814135" cy="729712"/>
          </a:xfrm>
        </p:grpSpPr>
        <p:sp>
          <p:nvSpPr>
            <p:cNvPr id="20" name="Left Brace 19">
              <a:extLst>
                <a:ext uri="{FF2B5EF4-FFF2-40B4-BE49-F238E27FC236}">
                  <a16:creationId xmlns:a16="http://schemas.microsoft.com/office/drawing/2014/main" id="{C5CDBEDB-D290-A4E0-EA22-2CC93D611A3C}"/>
                </a:ext>
              </a:extLst>
            </p:cNvPr>
            <p:cNvSpPr/>
            <p:nvPr/>
          </p:nvSpPr>
          <p:spPr>
            <a:xfrm rot="5400000">
              <a:off x="3541114" y="-721003"/>
              <a:ext cx="295642" cy="4814133"/>
            </a:xfrm>
            <a:prstGeom prst="leftBrace">
              <a:avLst/>
            </a:prstGeom>
            <a:ln w="57150"/>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02066007-71E5-A905-178D-10EE4D146555}"/>
                </a:ext>
              </a:extLst>
            </p:cNvPr>
            <p:cNvSpPr txBox="1"/>
            <p:nvPr/>
          </p:nvSpPr>
          <p:spPr>
            <a:xfrm>
              <a:off x="1281866" y="1104173"/>
              <a:ext cx="4814134" cy="369332"/>
            </a:xfrm>
            <a:prstGeom prst="rect">
              <a:avLst/>
            </a:prstGeom>
            <a:noFill/>
          </p:spPr>
          <p:txBody>
            <a:bodyPr wrap="square" rtlCol="0">
              <a:spAutoFit/>
            </a:bodyPr>
            <a:lstStyle/>
            <a:p>
              <a:pPr algn="ctr"/>
              <a:r>
                <a:rPr lang="en-US" b="1" dirty="0"/>
                <a:t>Todays Presentation Covers Steps 1 - 3</a:t>
              </a:r>
            </a:p>
          </p:txBody>
        </p:sp>
      </p:grpSp>
      <p:sp>
        <p:nvSpPr>
          <p:cNvPr id="22" name="TextBox 21">
            <a:extLst>
              <a:ext uri="{FF2B5EF4-FFF2-40B4-BE49-F238E27FC236}">
                <a16:creationId xmlns:a16="http://schemas.microsoft.com/office/drawing/2014/main" id="{31D9A7CA-EF56-98F0-7280-7E4E22617827}"/>
              </a:ext>
            </a:extLst>
          </p:cNvPr>
          <p:cNvSpPr txBox="1"/>
          <p:nvPr/>
        </p:nvSpPr>
        <p:spPr>
          <a:xfrm>
            <a:off x="7275762" y="1115717"/>
            <a:ext cx="2314543" cy="646331"/>
          </a:xfrm>
          <a:prstGeom prst="rect">
            <a:avLst/>
          </a:prstGeom>
          <a:noFill/>
        </p:spPr>
        <p:txBody>
          <a:bodyPr wrap="square" rtlCol="0">
            <a:spAutoFit/>
          </a:bodyPr>
          <a:lstStyle/>
          <a:p>
            <a:pPr algn="ctr"/>
            <a:r>
              <a:rPr lang="en-US" b="1" dirty="0"/>
              <a:t>Under Review</a:t>
            </a:r>
          </a:p>
          <a:p>
            <a:pPr algn="ctr"/>
            <a:r>
              <a:rPr lang="en-US" b="1" dirty="0"/>
              <a:t>(See Workshop #1)</a:t>
            </a:r>
          </a:p>
        </p:txBody>
      </p:sp>
      <p:sp>
        <p:nvSpPr>
          <p:cNvPr id="23" name="TextBox 22">
            <a:extLst>
              <a:ext uri="{FF2B5EF4-FFF2-40B4-BE49-F238E27FC236}">
                <a16:creationId xmlns:a16="http://schemas.microsoft.com/office/drawing/2014/main" id="{6001DC9E-7D86-6192-C801-4593085B13DD}"/>
              </a:ext>
            </a:extLst>
          </p:cNvPr>
          <p:cNvSpPr txBox="1"/>
          <p:nvPr/>
        </p:nvSpPr>
        <p:spPr>
          <a:xfrm>
            <a:off x="9659743" y="977217"/>
            <a:ext cx="2314543" cy="923330"/>
          </a:xfrm>
          <a:prstGeom prst="rect">
            <a:avLst/>
          </a:prstGeom>
          <a:noFill/>
        </p:spPr>
        <p:txBody>
          <a:bodyPr wrap="square" rtlCol="0">
            <a:spAutoFit/>
          </a:bodyPr>
          <a:lstStyle/>
          <a:p>
            <a:pPr algn="ctr"/>
            <a:r>
              <a:rPr lang="en-US" b="1" dirty="0"/>
              <a:t>Sneak Peek at </a:t>
            </a:r>
          </a:p>
          <a:p>
            <a:pPr algn="ctr"/>
            <a:r>
              <a:rPr lang="en-US" b="1" dirty="0"/>
              <a:t>Water Purchase Rates</a:t>
            </a:r>
          </a:p>
        </p:txBody>
      </p:sp>
    </p:spTree>
    <p:extLst>
      <p:ext uri="{BB962C8B-B14F-4D97-AF65-F5344CB8AC3E}">
        <p14:creationId xmlns:p14="http://schemas.microsoft.com/office/powerpoint/2010/main" val="331753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5508D-E614-8D40-BFC5-D7A52D1FC93D}"/>
              </a:ext>
            </a:extLst>
          </p:cNvPr>
          <p:cNvSpPr>
            <a:spLocks noGrp="1"/>
          </p:cNvSpPr>
          <p:nvPr>
            <p:ph type="title"/>
          </p:nvPr>
        </p:nvSpPr>
        <p:spPr/>
        <p:txBody>
          <a:bodyPr/>
          <a:lstStyle/>
          <a:p>
            <a:r>
              <a:rPr lang="en-US" dirty="0"/>
              <a:t>Step 1: Evaluating Rainfall Data, Weather Patterns</a:t>
            </a:r>
          </a:p>
        </p:txBody>
      </p:sp>
      <p:sp>
        <p:nvSpPr>
          <p:cNvPr id="3" name="Slide Number Placeholder 2">
            <a:extLst>
              <a:ext uri="{FF2B5EF4-FFF2-40B4-BE49-F238E27FC236}">
                <a16:creationId xmlns:a16="http://schemas.microsoft.com/office/drawing/2014/main" id="{D79BBA43-8421-E594-6159-3A541372E5D6}"/>
              </a:ext>
            </a:extLst>
          </p:cNvPr>
          <p:cNvSpPr>
            <a:spLocks noGrp="1"/>
          </p:cNvSpPr>
          <p:nvPr>
            <p:ph type="sldNum" sz="quarter" idx="12"/>
          </p:nvPr>
        </p:nvSpPr>
        <p:spPr/>
        <p:txBody>
          <a:bodyPr/>
          <a:lstStyle/>
          <a:p>
            <a:fld id="{59F3FE0E-D48D-4B57-A36F-571381084BF0}" type="slidenum">
              <a:rPr lang="en-US" smtClean="0"/>
              <a:pPr/>
              <a:t>5</a:t>
            </a:fld>
            <a:endParaRPr lang="en-US" dirty="0"/>
          </a:p>
        </p:txBody>
      </p:sp>
      <p:pic>
        <p:nvPicPr>
          <p:cNvPr id="5" name="Picture 4" descr="Icon&#10;&#10;AI-generated content may be incorrect.">
            <a:extLst>
              <a:ext uri="{FF2B5EF4-FFF2-40B4-BE49-F238E27FC236}">
                <a16:creationId xmlns:a16="http://schemas.microsoft.com/office/drawing/2014/main" id="{21AB8898-FCB4-A003-4045-D5F51BFDD8E3}"/>
              </a:ext>
            </a:extLst>
          </p:cNvPr>
          <p:cNvPicPr>
            <a:picLocks noChangeAspect="1"/>
          </p:cNvPicPr>
          <p:nvPr/>
        </p:nvPicPr>
        <p:blipFill>
          <a:blip r:embed="rId3"/>
          <a:stretch>
            <a:fillRect/>
          </a:stretch>
        </p:blipFill>
        <p:spPr>
          <a:xfrm>
            <a:off x="8596520" y="3680250"/>
            <a:ext cx="2734500" cy="3076028"/>
          </a:xfrm>
          <a:prstGeom prst="rect">
            <a:avLst/>
          </a:prstGeom>
        </p:spPr>
      </p:pic>
      <p:sp>
        <p:nvSpPr>
          <p:cNvPr id="7" name="Speech Bubble: Rectangle with Corners Rounded 6">
            <a:extLst>
              <a:ext uri="{FF2B5EF4-FFF2-40B4-BE49-F238E27FC236}">
                <a16:creationId xmlns:a16="http://schemas.microsoft.com/office/drawing/2014/main" id="{5EDF071A-858C-6591-7C23-6CE89F892F40}"/>
              </a:ext>
            </a:extLst>
          </p:cNvPr>
          <p:cNvSpPr/>
          <p:nvPr/>
        </p:nvSpPr>
        <p:spPr>
          <a:xfrm>
            <a:off x="8172450" y="1351721"/>
            <a:ext cx="3621156" cy="1921566"/>
          </a:xfrm>
          <a:prstGeom prst="wedgeRoundRectCallout">
            <a:avLst>
              <a:gd name="adj1" fmla="val 12816"/>
              <a:gd name="adj2" fmla="val 7475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What affects the amount of rainfall we typically receive in any given year?</a:t>
            </a:r>
          </a:p>
        </p:txBody>
      </p:sp>
      <p:pic>
        <p:nvPicPr>
          <p:cNvPr id="8" name="Picture 7" descr="A picture containing timeline&#10;&#10;AI-generated content may be incorrect.">
            <a:extLst>
              <a:ext uri="{FF2B5EF4-FFF2-40B4-BE49-F238E27FC236}">
                <a16:creationId xmlns:a16="http://schemas.microsoft.com/office/drawing/2014/main" id="{A78DE5A5-E629-9DE3-BBCC-5135099ECA83}"/>
              </a:ext>
            </a:extLst>
          </p:cNvPr>
          <p:cNvPicPr>
            <a:picLocks noChangeAspect="1"/>
          </p:cNvPicPr>
          <p:nvPr/>
        </p:nvPicPr>
        <p:blipFill>
          <a:blip r:embed="rId4"/>
          <a:stretch>
            <a:fillRect/>
          </a:stretch>
        </p:blipFill>
        <p:spPr>
          <a:xfrm>
            <a:off x="166288" y="1351721"/>
            <a:ext cx="7706526" cy="5137684"/>
          </a:xfrm>
          <a:prstGeom prst="rect">
            <a:avLst/>
          </a:prstGeom>
        </p:spPr>
      </p:pic>
    </p:spTree>
    <p:extLst>
      <p:ext uri="{BB962C8B-B14F-4D97-AF65-F5344CB8AC3E}">
        <p14:creationId xmlns:p14="http://schemas.microsoft.com/office/powerpoint/2010/main" val="234108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A6254-ABC6-207E-977A-FDAB1FD895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F88BCA-6E91-772D-4A21-07755A0C6DEF}"/>
              </a:ext>
            </a:extLst>
          </p:cNvPr>
          <p:cNvSpPr>
            <a:spLocks noGrp="1"/>
          </p:cNvSpPr>
          <p:nvPr>
            <p:ph type="title"/>
          </p:nvPr>
        </p:nvSpPr>
        <p:spPr/>
        <p:txBody>
          <a:bodyPr/>
          <a:lstStyle/>
          <a:p>
            <a:r>
              <a:rPr lang="en-US" dirty="0"/>
              <a:t>Step 1: Evaluating Rainfall Data, Weather Patterns</a:t>
            </a:r>
          </a:p>
        </p:txBody>
      </p:sp>
      <p:pic>
        <p:nvPicPr>
          <p:cNvPr id="8" name="Picture 7" descr="Icon&#10;&#10;AI-generated content may be incorrect.">
            <a:extLst>
              <a:ext uri="{FF2B5EF4-FFF2-40B4-BE49-F238E27FC236}">
                <a16:creationId xmlns:a16="http://schemas.microsoft.com/office/drawing/2014/main" id="{B884F45A-2FF8-4626-D637-06CBFF55C2A2}"/>
              </a:ext>
            </a:extLst>
          </p:cNvPr>
          <p:cNvPicPr>
            <a:picLocks noChangeAspect="1"/>
          </p:cNvPicPr>
          <p:nvPr/>
        </p:nvPicPr>
        <p:blipFill>
          <a:blip r:embed="rId3"/>
          <a:stretch>
            <a:fillRect/>
          </a:stretch>
        </p:blipFill>
        <p:spPr>
          <a:xfrm>
            <a:off x="652670" y="3680250"/>
            <a:ext cx="2734500" cy="3076028"/>
          </a:xfrm>
          <a:prstGeom prst="rect">
            <a:avLst/>
          </a:prstGeom>
        </p:spPr>
      </p:pic>
      <p:sp>
        <p:nvSpPr>
          <p:cNvPr id="9" name="Speech Bubble: Rectangle with Corners Rounded 8">
            <a:extLst>
              <a:ext uri="{FF2B5EF4-FFF2-40B4-BE49-F238E27FC236}">
                <a16:creationId xmlns:a16="http://schemas.microsoft.com/office/drawing/2014/main" id="{5683AADE-6623-46DA-92BD-CD2A610BF0BC}"/>
              </a:ext>
            </a:extLst>
          </p:cNvPr>
          <p:cNvSpPr/>
          <p:nvPr/>
        </p:nvSpPr>
        <p:spPr>
          <a:xfrm>
            <a:off x="228600" y="1351721"/>
            <a:ext cx="3621156" cy="1921566"/>
          </a:xfrm>
          <a:prstGeom prst="wedgeRoundRectCallout">
            <a:avLst>
              <a:gd name="adj1" fmla="val 12816"/>
              <a:gd name="adj2" fmla="val 7475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Atmospheric rivers tracked closely as reported by CW3E.</a:t>
            </a:r>
          </a:p>
        </p:txBody>
      </p:sp>
      <p:pic>
        <p:nvPicPr>
          <p:cNvPr id="5" name="Picture 4" descr="Map&#10;&#10;AI-generated content may be incorrect.">
            <a:extLst>
              <a:ext uri="{FF2B5EF4-FFF2-40B4-BE49-F238E27FC236}">
                <a16:creationId xmlns:a16="http://schemas.microsoft.com/office/drawing/2014/main" id="{8DC087A2-69AF-2E98-3A58-22EEAA9EFD39}"/>
              </a:ext>
            </a:extLst>
          </p:cNvPr>
          <p:cNvPicPr>
            <a:picLocks noChangeAspect="1"/>
          </p:cNvPicPr>
          <p:nvPr/>
        </p:nvPicPr>
        <p:blipFill>
          <a:blip r:embed="rId4"/>
          <a:srcRect l="2208" t="15597" r="-1"/>
          <a:stretch>
            <a:fillRect/>
          </a:stretch>
        </p:blipFill>
        <p:spPr>
          <a:xfrm>
            <a:off x="9041586" y="1025853"/>
            <a:ext cx="2930347" cy="2892304"/>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5F5292C5-D21C-2AF3-D4FF-3EC5A052E880}"/>
              </a:ext>
            </a:extLst>
          </p:cNvPr>
          <p:cNvPicPr>
            <a:picLocks noChangeAspect="1"/>
          </p:cNvPicPr>
          <p:nvPr/>
        </p:nvPicPr>
        <p:blipFill>
          <a:blip r:embed="rId5"/>
          <a:stretch>
            <a:fillRect/>
          </a:stretch>
        </p:blipFill>
        <p:spPr>
          <a:xfrm>
            <a:off x="4272094" y="1025852"/>
            <a:ext cx="4594982" cy="5628704"/>
          </a:xfrm>
          <a:prstGeom prst="rect">
            <a:avLst/>
          </a:prstGeom>
          <a:ln>
            <a:noFill/>
          </a:ln>
          <a:effectLst>
            <a:outerShdw blurRad="190500" algn="tl" rotWithShape="0">
              <a:srgbClr val="000000">
                <a:alpha val="70000"/>
              </a:srgbClr>
            </a:outerShdw>
          </a:effectLst>
        </p:spPr>
      </p:pic>
      <p:pic>
        <p:nvPicPr>
          <p:cNvPr id="1026" name="Picture 2">
            <a:extLst>
              <a:ext uri="{FF2B5EF4-FFF2-40B4-BE49-F238E27FC236}">
                <a16:creationId xmlns:a16="http://schemas.microsoft.com/office/drawing/2014/main" id="{3F44338D-BAF4-6909-A50C-66170901C2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1586" y="4104521"/>
            <a:ext cx="2930347" cy="250997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EDC727CE-1F33-89BA-D78B-1E4C39B9974F}"/>
              </a:ext>
            </a:extLst>
          </p:cNvPr>
          <p:cNvSpPr>
            <a:spLocks noGrp="1"/>
          </p:cNvSpPr>
          <p:nvPr>
            <p:ph type="sldNum" sz="quarter" idx="12"/>
          </p:nvPr>
        </p:nvSpPr>
        <p:spPr/>
        <p:txBody>
          <a:bodyPr/>
          <a:lstStyle/>
          <a:p>
            <a:fld id="{59F3FE0E-D48D-4B57-A36F-571381084BF0}" type="slidenum">
              <a:rPr lang="en-US" smtClean="0"/>
              <a:pPr/>
              <a:t>6</a:t>
            </a:fld>
            <a:endParaRPr lang="en-US" dirty="0"/>
          </a:p>
        </p:txBody>
      </p:sp>
    </p:spTree>
    <p:extLst>
      <p:ext uri="{BB962C8B-B14F-4D97-AF65-F5344CB8AC3E}">
        <p14:creationId xmlns:p14="http://schemas.microsoft.com/office/powerpoint/2010/main" val="1509691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58061-3C54-1501-FD53-4A553279BB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80B6B7-1F48-13EA-CE02-E40FF9BE525B}"/>
              </a:ext>
            </a:extLst>
          </p:cNvPr>
          <p:cNvSpPr>
            <a:spLocks noGrp="1"/>
          </p:cNvSpPr>
          <p:nvPr>
            <p:ph type="title"/>
          </p:nvPr>
        </p:nvSpPr>
        <p:spPr/>
        <p:txBody>
          <a:bodyPr/>
          <a:lstStyle/>
          <a:p>
            <a:r>
              <a:rPr lang="en-US" dirty="0"/>
              <a:t>Step 1: Evaluating Rainfall Data, Historical Record</a:t>
            </a:r>
          </a:p>
        </p:txBody>
      </p:sp>
      <p:sp>
        <p:nvSpPr>
          <p:cNvPr id="3" name="Slide Number Placeholder 2">
            <a:extLst>
              <a:ext uri="{FF2B5EF4-FFF2-40B4-BE49-F238E27FC236}">
                <a16:creationId xmlns:a16="http://schemas.microsoft.com/office/drawing/2014/main" id="{40377685-3143-6C7E-0412-2B78997FF9BB}"/>
              </a:ext>
            </a:extLst>
          </p:cNvPr>
          <p:cNvSpPr>
            <a:spLocks noGrp="1"/>
          </p:cNvSpPr>
          <p:nvPr>
            <p:ph type="sldNum" sz="quarter" idx="12"/>
          </p:nvPr>
        </p:nvSpPr>
        <p:spPr/>
        <p:txBody>
          <a:bodyPr/>
          <a:lstStyle/>
          <a:p>
            <a:fld id="{59F3FE0E-D48D-4B57-A36F-571381084BF0}" type="slidenum">
              <a:rPr lang="en-US" smtClean="0"/>
              <a:pPr/>
              <a:t>7</a:t>
            </a:fld>
            <a:endParaRPr lang="en-US" dirty="0"/>
          </a:p>
        </p:txBody>
      </p:sp>
      <p:pic>
        <p:nvPicPr>
          <p:cNvPr id="6" name="Picture 5" descr="Icon&#10;&#10;AI-generated content may be incorrect.">
            <a:extLst>
              <a:ext uri="{FF2B5EF4-FFF2-40B4-BE49-F238E27FC236}">
                <a16:creationId xmlns:a16="http://schemas.microsoft.com/office/drawing/2014/main" id="{EF3CC063-E0B4-C383-4F7B-D7DCB84DA1ED}"/>
              </a:ext>
            </a:extLst>
          </p:cNvPr>
          <p:cNvPicPr>
            <a:picLocks noChangeAspect="1"/>
          </p:cNvPicPr>
          <p:nvPr/>
        </p:nvPicPr>
        <p:blipFill>
          <a:blip r:embed="rId3"/>
          <a:stretch>
            <a:fillRect/>
          </a:stretch>
        </p:blipFill>
        <p:spPr>
          <a:xfrm>
            <a:off x="8596520" y="3680250"/>
            <a:ext cx="2734500" cy="3076028"/>
          </a:xfrm>
          <a:prstGeom prst="rect">
            <a:avLst/>
          </a:prstGeom>
        </p:spPr>
      </p:pic>
      <p:sp>
        <p:nvSpPr>
          <p:cNvPr id="7" name="Speech Bubble: Rectangle with Corners Rounded 6">
            <a:extLst>
              <a:ext uri="{FF2B5EF4-FFF2-40B4-BE49-F238E27FC236}">
                <a16:creationId xmlns:a16="http://schemas.microsoft.com/office/drawing/2014/main" id="{B5C9CDFC-A8E0-F1BE-CC89-9281614BE6F2}"/>
              </a:ext>
            </a:extLst>
          </p:cNvPr>
          <p:cNvSpPr/>
          <p:nvPr/>
        </p:nvSpPr>
        <p:spPr>
          <a:xfrm>
            <a:off x="8172450" y="1351721"/>
            <a:ext cx="3621156" cy="1921566"/>
          </a:xfrm>
          <a:prstGeom prst="wedgeRoundRectCallout">
            <a:avLst>
              <a:gd name="adj1" fmla="val 12816"/>
              <a:gd name="adj2" fmla="val 7475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Drought a real concern for our Region.  In WY25, region only received 4.52” (32% of our local 100yr Avg.)</a:t>
            </a:r>
          </a:p>
        </p:txBody>
      </p:sp>
      <p:grpSp>
        <p:nvGrpSpPr>
          <p:cNvPr id="11" name="Group 10">
            <a:extLst>
              <a:ext uri="{FF2B5EF4-FFF2-40B4-BE49-F238E27FC236}">
                <a16:creationId xmlns:a16="http://schemas.microsoft.com/office/drawing/2014/main" id="{96A9072E-47F4-6F4B-5550-8740D26DFABD}"/>
              </a:ext>
            </a:extLst>
          </p:cNvPr>
          <p:cNvGrpSpPr/>
          <p:nvPr/>
        </p:nvGrpSpPr>
        <p:grpSpPr>
          <a:xfrm>
            <a:off x="239140" y="1121513"/>
            <a:ext cx="7676136" cy="5444939"/>
            <a:chOff x="239140" y="1121513"/>
            <a:chExt cx="7676136" cy="5444939"/>
          </a:xfrm>
        </p:grpSpPr>
        <p:pic>
          <p:nvPicPr>
            <p:cNvPr id="5" name="Picture 4">
              <a:extLst>
                <a:ext uri="{FF2B5EF4-FFF2-40B4-BE49-F238E27FC236}">
                  <a16:creationId xmlns:a16="http://schemas.microsoft.com/office/drawing/2014/main" id="{C378E8E0-22E0-17D0-6FA1-0C8789B04153}"/>
                </a:ext>
              </a:extLst>
            </p:cNvPr>
            <p:cNvPicPr>
              <a:picLocks noChangeAspect="1"/>
            </p:cNvPicPr>
            <p:nvPr/>
          </p:nvPicPr>
          <p:blipFill>
            <a:blip r:embed="rId4"/>
            <a:stretch>
              <a:fillRect/>
            </a:stretch>
          </p:blipFill>
          <p:spPr>
            <a:xfrm>
              <a:off x="239140" y="1121513"/>
              <a:ext cx="7676136" cy="5444939"/>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B344F288-84BA-C46F-5A89-EFB7CAEA327C}"/>
                </a:ext>
              </a:extLst>
            </p:cNvPr>
            <p:cNvSpPr txBox="1"/>
            <p:nvPr/>
          </p:nvSpPr>
          <p:spPr>
            <a:xfrm>
              <a:off x="277240" y="5800725"/>
              <a:ext cx="208535" cy="676275"/>
            </a:xfrm>
            <a:prstGeom prst="rect">
              <a:avLst/>
            </a:prstGeom>
            <a:solidFill>
              <a:schemeClr val="bg1"/>
            </a:solidFill>
            <a:ln>
              <a:noFill/>
            </a:ln>
          </p:spPr>
          <p:txBody>
            <a:bodyPr wrap="square" rtlCol="0">
              <a:spAutoFit/>
            </a:bodyPr>
            <a:lstStyle/>
            <a:p>
              <a:endParaRPr lang="en-US" dirty="0"/>
            </a:p>
          </p:txBody>
        </p:sp>
      </p:grpSp>
    </p:spTree>
    <p:extLst>
      <p:ext uri="{BB962C8B-B14F-4D97-AF65-F5344CB8AC3E}">
        <p14:creationId xmlns:p14="http://schemas.microsoft.com/office/powerpoint/2010/main" val="4041015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C5D15-52CC-FA6B-88B4-8F04C12FD14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8914D17-2615-9BC3-51AC-A958FE97F721}"/>
              </a:ext>
            </a:extLst>
          </p:cNvPr>
          <p:cNvPicPr>
            <a:picLocks noChangeAspect="1"/>
          </p:cNvPicPr>
          <p:nvPr/>
        </p:nvPicPr>
        <p:blipFill>
          <a:blip r:embed="rId3"/>
          <a:stretch>
            <a:fillRect/>
          </a:stretch>
        </p:blipFill>
        <p:spPr>
          <a:xfrm>
            <a:off x="239141" y="1121512"/>
            <a:ext cx="7676136" cy="5444939"/>
          </a:xfrm>
          <a:prstGeom prst="rect">
            <a:avLst/>
          </a:prstGeom>
          <a:ln>
            <a:solidFill>
              <a:schemeClr val="tx1"/>
            </a:solid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8CDA483C-0E96-3C13-29D3-284F082B7C55}"/>
              </a:ext>
            </a:extLst>
          </p:cNvPr>
          <p:cNvSpPr>
            <a:spLocks noGrp="1"/>
          </p:cNvSpPr>
          <p:nvPr>
            <p:ph type="title"/>
          </p:nvPr>
        </p:nvSpPr>
        <p:spPr/>
        <p:txBody>
          <a:bodyPr/>
          <a:lstStyle/>
          <a:p>
            <a:r>
              <a:rPr lang="en-US" dirty="0"/>
              <a:t>Step 1: Evaluating Rainfall Data, Tracked Closely by WRD</a:t>
            </a:r>
          </a:p>
        </p:txBody>
      </p:sp>
      <p:sp>
        <p:nvSpPr>
          <p:cNvPr id="3" name="Slide Number Placeholder 2">
            <a:extLst>
              <a:ext uri="{FF2B5EF4-FFF2-40B4-BE49-F238E27FC236}">
                <a16:creationId xmlns:a16="http://schemas.microsoft.com/office/drawing/2014/main" id="{AA87CB30-D7D6-374F-3BEB-C060068C34BB}"/>
              </a:ext>
            </a:extLst>
          </p:cNvPr>
          <p:cNvSpPr>
            <a:spLocks noGrp="1"/>
          </p:cNvSpPr>
          <p:nvPr>
            <p:ph type="sldNum" sz="quarter" idx="12"/>
          </p:nvPr>
        </p:nvSpPr>
        <p:spPr/>
        <p:txBody>
          <a:bodyPr/>
          <a:lstStyle/>
          <a:p>
            <a:fld id="{59F3FE0E-D48D-4B57-A36F-571381084BF0}" type="slidenum">
              <a:rPr lang="en-US" smtClean="0"/>
              <a:pPr/>
              <a:t>8</a:t>
            </a:fld>
            <a:endParaRPr lang="en-US" dirty="0"/>
          </a:p>
        </p:txBody>
      </p:sp>
      <p:pic>
        <p:nvPicPr>
          <p:cNvPr id="6" name="Picture 5" descr="Icon&#10;&#10;AI-generated content may be incorrect.">
            <a:extLst>
              <a:ext uri="{FF2B5EF4-FFF2-40B4-BE49-F238E27FC236}">
                <a16:creationId xmlns:a16="http://schemas.microsoft.com/office/drawing/2014/main" id="{83BFDA1E-EF1F-0CCC-A2B1-5B1E35326BE2}"/>
              </a:ext>
            </a:extLst>
          </p:cNvPr>
          <p:cNvPicPr>
            <a:picLocks noChangeAspect="1"/>
          </p:cNvPicPr>
          <p:nvPr/>
        </p:nvPicPr>
        <p:blipFill>
          <a:blip r:embed="rId4"/>
          <a:stretch>
            <a:fillRect/>
          </a:stretch>
        </p:blipFill>
        <p:spPr>
          <a:xfrm>
            <a:off x="8596520" y="3680250"/>
            <a:ext cx="2734500" cy="3076028"/>
          </a:xfrm>
          <a:prstGeom prst="rect">
            <a:avLst/>
          </a:prstGeom>
        </p:spPr>
      </p:pic>
      <p:sp>
        <p:nvSpPr>
          <p:cNvPr id="7" name="Speech Bubble: Rectangle with Corners Rounded 6">
            <a:extLst>
              <a:ext uri="{FF2B5EF4-FFF2-40B4-BE49-F238E27FC236}">
                <a16:creationId xmlns:a16="http://schemas.microsoft.com/office/drawing/2014/main" id="{5A06E0C7-3E87-ADE7-5539-5AF1E27EBAC1}"/>
              </a:ext>
            </a:extLst>
          </p:cNvPr>
          <p:cNvSpPr/>
          <p:nvPr/>
        </p:nvSpPr>
        <p:spPr>
          <a:xfrm>
            <a:off x="8172450" y="1351721"/>
            <a:ext cx="3621156" cy="1921566"/>
          </a:xfrm>
          <a:prstGeom prst="wedgeRoundRectCallout">
            <a:avLst>
              <a:gd name="adj1" fmla="val 12816"/>
              <a:gd name="adj2" fmla="val 7475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Good start to WY26.  La Nina seems to be fading fast, though not guaranteed as we enter “Wet Months”.</a:t>
            </a:r>
          </a:p>
        </p:txBody>
      </p:sp>
    </p:spTree>
    <p:extLst>
      <p:ext uri="{BB962C8B-B14F-4D97-AF65-F5344CB8AC3E}">
        <p14:creationId xmlns:p14="http://schemas.microsoft.com/office/powerpoint/2010/main" val="3785792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587A4-CAB0-7801-906A-825938F1E319}"/>
            </a:ext>
          </a:extLst>
        </p:cNvPr>
        <p:cNvGrpSpPr/>
        <p:nvPr/>
      </p:nvGrpSpPr>
      <p:grpSpPr>
        <a:xfrm>
          <a:off x="0" y="0"/>
          <a:ext cx="0" cy="0"/>
          <a:chOff x="0" y="0"/>
          <a:chExt cx="0" cy="0"/>
        </a:xfrm>
      </p:grpSpPr>
      <p:pic>
        <p:nvPicPr>
          <p:cNvPr id="8" name="Picture 7" descr="Chart&#10;&#10;AI-generated content may be incorrect.">
            <a:extLst>
              <a:ext uri="{FF2B5EF4-FFF2-40B4-BE49-F238E27FC236}">
                <a16:creationId xmlns:a16="http://schemas.microsoft.com/office/drawing/2014/main" id="{6D4275B8-5143-E17C-A30A-C19B02EE2540}"/>
              </a:ext>
            </a:extLst>
          </p:cNvPr>
          <p:cNvPicPr>
            <a:picLocks noChangeAspect="1"/>
          </p:cNvPicPr>
          <p:nvPr/>
        </p:nvPicPr>
        <p:blipFill>
          <a:blip r:embed="rId3"/>
          <a:stretch>
            <a:fillRect/>
          </a:stretch>
        </p:blipFill>
        <p:spPr>
          <a:xfrm>
            <a:off x="239141" y="1121512"/>
            <a:ext cx="7676136" cy="5444939"/>
          </a:xfrm>
          <a:prstGeom prst="rect">
            <a:avLst/>
          </a:prstGeom>
        </p:spPr>
      </p:pic>
      <p:sp>
        <p:nvSpPr>
          <p:cNvPr id="2" name="Title 1">
            <a:extLst>
              <a:ext uri="{FF2B5EF4-FFF2-40B4-BE49-F238E27FC236}">
                <a16:creationId xmlns:a16="http://schemas.microsoft.com/office/drawing/2014/main" id="{A33ACB4B-AF00-8D66-FAFB-24D9E3155CC9}"/>
              </a:ext>
            </a:extLst>
          </p:cNvPr>
          <p:cNvSpPr>
            <a:spLocks noGrp="1"/>
          </p:cNvSpPr>
          <p:nvPr>
            <p:ph type="title"/>
          </p:nvPr>
        </p:nvSpPr>
        <p:spPr>
          <a:xfrm>
            <a:off x="228600" y="-25979"/>
            <a:ext cx="11963400" cy="806305"/>
          </a:xfrm>
        </p:spPr>
        <p:txBody>
          <a:bodyPr>
            <a:normAutofit/>
          </a:bodyPr>
          <a:lstStyle/>
          <a:p>
            <a:r>
              <a:rPr lang="en-US" dirty="0"/>
              <a:t>Step 1: Evaluating Rainfall Data, Recharging our Aquifers</a:t>
            </a:r>
          </a:p>
        </p:txBody>
      </p:sp>
      <p:sp>
        <p:nvSpPr>
          <p:cNvPr id="3" name="Slide Number Placeholder 2">
            <a:extLst>
              <a:ext uri="{FF2B5EF4-FFF2-40B4-BE49-F238E27FC236}">
                <a16:creationId xmlns:a16="http://schemas.microsoft.com/office/drawing/2014/main" id="{77CCDD14-F178-B825-4EEB-7CA32306FEDD}"/>
              </a:ext>
            </a:extLst>
          </p:cNvPr>
          <p:cNvSpPr>
            <a:spLocks noGrp="1"/>
          </p:cNvSpPr>
          <p:nvPr>
            <p:ph type="sldNum" sz="quarter" idx="12"/>
          </p:nvPr>
        </p:nvSpPr>
        <p:spPr/>
        <p:txBody>
          <a:bodyPr/>
          <a:lstStyle/>
          <a:p>
            <a:fld id="{59F3FE0E-D48D-4B57-A36F-571381084BF0}" type="slidenum">
              <a:rPr lang="en-US" smtClean="0"/>
              <a:pPr/>
              <a:t>9</a:t>
            </a:fld>
            <a:endParaRPr lang="en-US" dirty="0"/>
          </a:p>
        </p:txBody>
      </p:sp>
      <p:pic>
        <p:nvPicPr>
          <p:cNvPr id="6" name="Picture 5" descr="Icon&#10;&#10;AI-generated content may be incorrect.">
            <a:extLst>
              <a:ext uri="{FF2B5EF4-FFF2-40B4-BE49-F238E27FC236}">
                <a16:creationId xmlns:a16="http://schemas.microsoft.com/office/drawing/2014/main" id="{6B5D71D6-9D51-42F4-0FE1-10FB68291347}"/>
              </a:ext>
            </a:extLst>
          </p:cNvPr>
          <p:cNvPicPr>
            <a:picLocks noChangeAspect="1"/>
          </p:cNvPicPr>
          <p:nvPr/>
        </p:nvPicPr>
        <p:blipFill>
          <a:blip r:embed="rId4"/>
          <a:stretch>
            <a:fillRect/>
          </a:stretch>
        </p:blipFill>
        <p:spPr>
          <a:xfrm>
            <a:off x="8596520" y="3680250"/>
            <a:ext cx="2734500" cy="3076028"/>
          </a:xfrm>
          <a:prstGeom prst="rect">
            <a:avLst/>
          </a:prstGeom>
        </p:spPr>
      </p:pic>
      <p:sp>
        <p:nvSpPr>
          <p:cNvPr id="7" name="Speech Bubble: Rectangle with Corners Rounded 6">
            <a:extLst>
              <a:ext uri="{FF2B5EF4-FFF2-40B4-BE49-F238E27FC236}">
                <a16:creationId xmlns:a16="http://schemas.microsoft.com/office/drawing/2014/main" id="{897A3C11-F421-2902-38B3-B213FCB8A8DB}"/>
              </a:ext>
            </a:extLst>
          </p:cNvPr>
          <p:cNvSpPr/>
          <p:nvPr/>
        </p:nvSpPr>
        <p:spPr>
          <a:xfrm>
            <a:off x="8172450" y="1351721"/>
            <a:ext cx="3621156" cy="1921566"/>
          </a:xfrm>
          <a:prstGeom prst="wedgeRoundRectCallout">
            <a:avLst>
              <a:gd name="adj1" fmla="val 12816"/>
              <a:gd name="adj2" fmla="val 7475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When it rains, a significant amount of that rainfall is captured and recharged into the aquifers by LACPW.</a:t>
            </a:r>
          </a:p>
        </p:txBody>
      </p:sp>
    </p:spTree>
    <p:extLst>
      <p:ext uri="{BB962C8B-B14F-4D97-AF65-F5344CB8AC3E}">
        <p14:creationId xmlns:p14="http://schemas.microsoft.com/office/powerpoint/2010/main" val="836626287"/>
      </p:ext>
    </p:extLst>
  </p:cSld>
  <p:clrMapOvr>
    <a:masterClrMapping/>
  </p:clrMapOvr>
</p:sld>
</file>

<file path=ppt/theme/theme1.xml><?xml version="1.0" encoding="utf-8"?>
<a:theme xmlns:a="http://schemas.openxmlformats.org/drawingml/2006/main" name="Slides w/ Header REVISED">
  <a:themeElements>
    <a:clrScheme name="WRD Color Pallete">
      <a:dk1>
        <a:sysClr val="windowText" lastClr="000000"/>
      </a:dk1>
      <a:lt1>
        <a:sysClr val="window" lastClr="FFFFFF"/>
      </a:lt1>
      <a:dk2>
        <a:srgbClr val="44546A"/>
      </a:dk2>
      <a:lt2>
        <a:srgbClr val="E7E6E6"/>
      </a:lt2>
      <a:accent1>
        <a:srgbClr val="0C4F7C"/>
      </a:accent1>
      <a:accent2>
        <a:srgbClr val="288CC6"/>
      </a:accent2>
      <a:accent3>
        <a:srgbClr val="46C0EF"/>
      </a:accent3>
      <a:accent4>
        <a:srgbClr val="7AB732"/>
      </a:accent4>
      <a:accent5>
        <a:srgbClr val="9B7CAF"/>
      </a:accent5>
      <a:accent6>
        <a:srgbClr val="573584"/>
      </a:accent6>
      <a:hlink>
        <a:srgbClr val="0563C1"/>
      </a:hlink>
      <a:folHlink>
        <a:srgbClr val="954F72"/>
      </a:folHlink>
    </a:clrScheme>
    <a:fontScheme name="Custom 2">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246D5E6A59C74F943B55B711479F22" ma:contentTypeVersion="22" ma:contentTypeDescription="Create a new document." ma:contentTypeScope="" ma:versionID="86c117dd09b83d4f21232ae3a5af82b1">
  <xsd:schema xmlns:xsd="http://www.w3.org/2001/XMLSchema" xmlns:xs="http://www.w3.org/2001/XMLSchema" xmlns:p="http://schemas.microsoft.com/office/2006/metadata/properties" xmlns:ns2="584e6c27-aa00-40f8-ac9f-9d8db0c97cb6" xmlns:ns3="1841c90e-4841-4aac-b4e6-1b52e0813a63" targetNamespace="http://schemas.microsoft.com/office/2006/metadata/properties" ma:root="true" ma:fieldsID="cfc01d121640f366ec42d183bbff9523" ns2:_="" ns3:_="">
    <xsd:import namespace="584e6c27-aa00-40f8-ac9f-9d8db0c97cb6"/>
    <xsd:import namespace="1841c90e-4841-4aac-b4e6-1b52e0813a6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4e6c27-aa00-40f8-ac9f-9d8db0c97c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dbe5896-fbd3-4e9a-a389-ae2d4dc3a26e" ma:termSetId="09814cd3-568e-fe90-9814-8d621ff8fb84" ma:anchorId="fba54fb3-c3e1-fe81-a776-ca4b69148c4d" ma:open="true" ma:isKeyword="false">
      <xsd:complexType>
        <xsd:sequence>
          <xsd:element ref="pc:Terms" minOccurs="0" maxOccurs="1"/>
        </xsd:sequence>
      </xsd:complex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841c90e-4841-4aac-b4e6-1b52e0813a63"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ef143c57-7046-447c-bd9a-fc65dbcaa6e6}" ma:internalName="TaxCatchAll" ma:showField="CatchAllData" ma:web="1841c90e-4841-4aac-b4e6-1b52e0813a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841c90e-4841-4aac-b4e6-1b52e0813a63" xsi:nil="true"/>
    <lcf76f155ced4ddcb4097134ff3c332f xmlns="584e6c27-aa00-40f8-ac9f-9d8db0c97cb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9F9F586-4C15-4997-A293-89CC37261BE5}"/>
</file>

<file path=customXml/itemProps2.xml><?xml version="1.0" encoding="utf-8"?>
<ds:datastoreItem xmlns:ds="http://schemas.openxmlformats.org/officeDocument/2006/customXml" ds:itemID="{C3569841-27AD-47A1-BA36-1AC434289004}">
  <ds:schemaRefs>
    <ds:schemaRef ds:uri="http://schemas.microsoft.com/sharepoint/v3/contenttype/forms"/>
  </ds:schemaRefs>
</ds:datastoreItem>
</file>

<file path=customXml/itemProps3.xml><?xml version="1.0" encoding="utf-8"?>
<ds:datastoreItem xmlns:ds="http://schemas.openxmlformats.org/officeDocument/2006/customXml" ds:itemID="{43DA09E8-20BF-478F-92FB-79698D729819}">
  <ds:schemaRefs>
    <ds:schemaRef ds:uri="http://purl.org/dc/terms/"/>
    <ds:schemaRef ds:uri="http://purl.org/dc/dcmitype/"/>
    <ds:schemaRef ds:uri="http://purl.org/dc/elements/1.1/"/>
    <ds:schemaRef ds:uri="http://schemas.microsoft.com/office/2006/metadata/properties"/>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1841c90e-4841-4aac-b4e6-1b52e0813a63"/>
    <ds:schemaRef ds:uri="584e6c27-aa00-40f8-ac9f-9d8db0c97cb6"/>
  </ds:schemaRefs>
</ds:datastoreItem>
</file>

<file path=docProps/app.xml><?xml version="1.0" encoding="utf-8"?>
<Properties xmlns="http://schemas.openxmlformats.org/officeDocument/2006/extended-properties" xmlns:vt="http://schemas.openxmlformats.org/officeDocument/2006/docPropsVTypes">
  <TotalTime>1354</TotalTime>
  <Words>3321</Words>
  <Application>Microsoft Office PowerPoint</Application>
  <PresentationFormat>Widescreen</PresentationFormat>
  <Paragraphs>313</Paragraphs>
  <Slides>28</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Avenir Next LT Pro</vt:lpstr>
      <vt:lpstr>Avenir Next LT Pro Demi</vt:lpstr>
      <vt:lpstr>Calibri</vt:lpstr>
      <vt:lpstr>Slides w/ Header REVISED</vt:lpstr>
      <vt:lpstr>PowerPoint Presentation</vt:lpstr>
      <vt:lpstr>Budget Workshop Series</vt:lpstr>
      <vt:lpstr>Why do we prepare the ESR?</vt:lpstr>
      <vt:lpstr>Five key steps when preparing the ESR</vt:lpstr>
      <vt:lpstr>Step 1: Evaluating Rainfall Data, Weather Patterns</vt:lpstr>
      <vt:lpstr>Step 1: Evaluating Rainfall Data, Weather Patterns</vt:lpstr>
      <vt:lpstr>Step 1: Evaluating Rainfall Data, Historical Record</vt:lpstr>
      <vt:lpstr>Step 1: Evaluating Rainfall Data, Tracked Closely by WRD</vt:lpstr>
      <vt:lpstr>Step 1: Evaluating Rainfall Data, Recharging our Aquifers</vt:lpstr>
      <vt:lpstr>Step 2: Estimate Production, Current Trends</vt:lpstr>
      <vt:lpstr>Step 2: Estimate Production, Current Trends</vt:lpstr>
      <vt:lpstr>Step 2: Estimate Production, Pumper Projections</vt:lpstr>
      <vt:lpstr>Step 2: Estimate Production, Effects of Rainfall FY26</vt:lpstr>
      <vt:lpstr>Step 3: Estimate Replenishment, Barriers &amp; Spreading</vt:lpstr>
      <vt:lpstr>Step 3: Estimate Replenishment, Spreading</vt:lpstr>
      <vt:lpstr>Step 3: Estimate Replenishment, Spreading Volume</vt:lpstr>
      <vt:lpstr>Step 3: Estimate Replenishment, Barriers</vt:lpstr>
      <vt:lpstr>Step 3: Estimate Replenishment, Barrier Volume</vt:lpstr>
      <vt:lpstr>Step 4: Accumulated Overdraft,  Currently Under Review </vt:lpstr>
      <vt:lpstr>Step 5: Replenishment Cost Estimate, Sneak Peak at Rates </vt:lpstr>
      <vt:lpstr>Step 5: Replenishment Cost Estimate, Sneak Peak at Rates </vt:lpstr>
      <vt:lpstr>Key dates and actions associated with preparing ESR</vt:lpstr>
      <vt:lpstr>Key dates and actions associated with preparing ESR</vt:lpstr>
      <vt:lpstr>PowerPoint Presentation</vt:lpstr>
      <vt:lpstr>PowerPoint Presentation</vt:lpstr>
      <vt:lpstr>Water Code Requirements for Preparing ESR</vt:lpstr>
      <vt:lpstr>Water Code Requirements for Preparing ESR (Cont.)</vt:lpstr>
      <vt:lpstr>Water Code Requirements for Preparing ESR (Cont.)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Jeffrey Taylor</dc:creator>
  <cp:lastModifiedBy>Brian Partington</cp:lastModifiedBy>
  <cp:revision>31</cp:revision>
  <cp:lastPrinted>2023-06-13T17:45:50Z</cp:lastPrinted>
  <dcterms:created xsi:type="dcterms:W3CDTF">2022-07-06T14:04:06Z</dcterms:created>
  <dcterms:modified xsi:type="dcterms:W3CDTF">2026-01-21T14:22:59Z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0x0101007C246D5E6A59C74F943B55B711479F22</vt:lpwstr>
  </property>
  <property fmtid="{D5CDD505-2E9C-101B-9397-08002B2CF9AE}" pid="3" name="MediaServiceImageTags">
    <vt:lpwstr/>
  </property>
</Properties>
</file>